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69" r:id="rId6"/>
    <p:sldId id="2145708464" r:id="rId7"/>
    <p:sldId id="2145708463" r:id="rId8"/>
    <p:sldId id="257" r:id="rId9"/>
    <p:sldId id="268" r:id="rId10"/>
    <p:sldId id="311" r:id="rId11"/>
    <p:sldId id="310" r:id="rId12"/>
  </p:sldIdLst>
  <p:sldSz cx="12192000" cy="6858000"/>
  <p:notesSz cx="6858000" cy="9144000"/>
  <p:defaultTextStyle>
    <a:defPPr>
      <a:defRPr lang="en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17E227-BF17-A812-483A-C7674C4E9CFC}" v="260" dt="2023-01-09T15:59:10.676"/>
    <p1510:client id="{A3531648-C028-4F7D-92D3-D23AA4E96649}" v="11" dt="2022-12-15T11:33:41.254"/>
    <p1510:client id="{EE9DECA4-D5CD-48B6-9D84-727C6326D2E1}" v="8" dt="2023-01-09T16:33:02.0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73"/>
    <p:restoredTop sz="94626"/>
  </p:normalViewPr>
  <p:slideViewPr>
    <p:cSldViewPr snapToGrid="0">
      <p:cViewPr varScale="1">
        <p:scale>
          <a:sx n="116" d="100"/>
          <a:sy n="116" d="100"/>
        </p:scale>
        <p:origin x="4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89BC3-8678-7D7F-B51F-9D1F449989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049610-3454-AE5C-6A11-39FD1F25E3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261ACA-2648-C81A-EAF4-E6FC4971D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1C86E-5328-462B-A351-5854EC329E92}" type="datetimeFigureOut">
              <a:rPr lang="en-BE" smtClean="0"/>
              <a:t>1/24/23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5DC1C1-364A-47B7-8225-8126DC2EF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240242-83DC-8BEC-26BD-ECC2DF027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7A081-F0D2-4008-93AC-3AABA22768A6}" type="slidenum">
              <a:rPr lang="en-BE" smtClean="0"/>
              <a:t>‹Nr.›</a:t>
            </a:fld>
            <a:endParaRPr lang="en-BE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02B116D-E3B2-FFF0-5844-F25BF967F1A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3814" y="197207"/>
            <a:ext cx="1833532" cy="1277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569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667D8-771E-0999-6953-B58D90376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F4295E-6A80-C10B-96C7-89007C77EE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A40209-3358-7506-412D-B8FF3AAF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1C86E-5328-462B-A351-5854EC329E92}" type="datetimeFigureOut">
              <a:rPr lang="en-BE" smtClean="0"/>
              <a:t>1/24/23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AC1B8F-5331-B76A-2857-3D128A9C8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273A7D-987D-D96F-0803-35B7AC955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7A081-F0D2-4008-93AC-3AABA22768A6}" type="slidenum">
              <a:rPr lang="en-BE" smtClean="0"/>
              <a:t>‹Nr.›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184484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AA6D07-E790-6E7D-3905-2FA4BB11AA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E593F0-EB98-389C-99B9-AF3BCD80B9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4B2BB8-D148-0434-889D-D42C6A552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1C86E-5328-462B-A351-5854EC329E92}" type="datetimeFigureOut">
              <a:rPr lang="en-BE" smtClean="0"/>
              <a:t>1/24/23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33B70-E66F-CD73-126F-4CA7B5BAD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42759F-1689-DA5D-FE61-70FC9ADA9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7A081-F0D2-4008-93AC-3AABA22768A6}" type="slidenum">
              <a:rPr lang="en-BE" smtClean="0"/>
              <a:t>‹Nr.›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609829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03EB85B-3EA8-4814-B5ED-06F4F7B8D42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5938" y="1461927"/>
            <a:ext cx="8395833" cy="4775361"/>
          </a:xfrm>
          <a:prstGeom prst="rect">
            <a:avLst/>
          </a:prstGeom>
        </p:spPr>
        <p:txBody>
          <a:bodyPr lIns="0" tIns="0"/>
          <a:lstStyle>
            <a:lvl1pPr marL="324000" indent="-324000">
              <a:lnSpc>
                <a:spcPct val="110000"/>
              </a:lnSpc>
              <a:spcBef>
                <a:spcPts val="800"/>
              </a:spcBef>
              <a:buFontTx/>
              <a:buBlip>
                <a:blip r:embed="rId2"/>
              </a:buBlip>
              <a:defRPr sz="1800">
                <a:solidFill>
                  <a:schemeClr val="accent6">
                    <a:lumMod val="50000"/>
                  </a:schemeClr>
                </a:solidFill>
                <a:latin typeface="+mn-lt"/>
              </a:defRPr>
            </a:lvl1pPr>
            <a:lvl2pPr marL="612000" indent="-324000">
              <a:lnSpc>
                <a:spcPct val="110000"/>
              </a:lnSpc>
              <a:spcBef>
                <a:spcPts val="800"/>
              </a:spcBef>
              <a:buFontTx/>
              <a:buBlip>
                <a:blip r:embed="rId3"/>
              </a:buBlip>
              <a:defRPr sz="1800">
                <a:solidFill>
                  <a:schemeClr val="accent6">
                    <a:lumMod val="50000"/>
                  </a:schemeClr>
                </a:solidFill>
                <a:latin typeface="+mn-lt"/>
              </a:defRPr>
            </a:lvl2pPr>
            <a:lvl3pPr marL="898525" indent="-323850">
              <a:lnSpc>
                <a:spcPct val="110000"/>
              </a:lnSpc>
              <a:spcBef>
                <a:spcPts val="800"/>
              </a:spcBef>
              <a:buFontTx/>
              <a:buBlip>
                <a:blip r:embed="rId4"/>
              </a:buBlip>
              <a:defRPr sz="1800">
                <a:solidFill>
                  <a:schemeClr val="accent6">
                    <a:lumMod val="50000"/>
                  </a:schemeClr>
                </a:solidFill>
                <a:latin typeface="+mn-lt"/>
              </a:defRPr>
            </a:lvl3pPr>
            <a:lvl4pPr marL="1152000" indent="-287338">
              <a:lnSpc>
                <a:spcPct val="110000"/>
              </a:lnSpc>
              <a:spcBef>
                <a:spcPts val="800"/>
              </a:spcBef>
              <a:buFontTx/>
              <a:buBlip>
                <a:blip r:embed="rId5"/>
              </a:buBlip>
              <a:defRPr sz="1800">
                <a:solidFill>
                  <a:schemeClr val="accent6">
                    <a:lumMod val="50000"/>
                  </a:schemeClr>
                </a:solidFill>
                <a:latin typeface="+mn-lt"/>
              </a:defRPr>
            </a:lvl4pPr>
            <a:lvl5pPr marL="1404000" marR="0" indent="-288000" algn="l" defTabSz="914400" rtl="0" eaLnBrk="1" fontAlgn="auto" latinLnBrk="0" hangingPunct="1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Blip>
                <a:blip r:embed="rId5"/>
              </a:buBlip>
              <a:tabLst/>
              <a:defRPr sz="1800">
                <a:solidFill>
                  <a:schemeClr val="accent6">
                    <a:lumMod val="50000"/>
                  </a:schemeClr>
                </a:solidFill>
                <a:latin typeface="+mn-lt"/>
              </a:defRPr>
            </a:lvl5pPr>
            <a:lvl6pPr marL="2514600" indent="-228600">
              <a:buNone/>
              <a:defRPr/>
            </a:lvl6pPr>
          </a:lstStyle>
          <a:p>
            <a:pPr lvl="0"/>
            <a:r>
              <a:rPr lang="de-DE"/>
              <a:t>This is a bullet point</a:t>
            </a:r>
          </a:p>
          <a:p>
            <a:pPr lvl="1"/>
            <a:r>
              <a:rPr lang="de-DE"/>
              <a:t>This is a bullet point level 2</a:t>
            </a:r>
          </a:p>
          <a:p>
            <a:pPr lvl="2"/>
            <a:r>
              <a:rPr lang="de-DE"/>
              <a:t>This is a bullet point level 3</a:t>
            </a:r>
          </a:p>
          <a:p>
            <a:pPr lvl="3"/>
            <a:r>
              <a:rPr lang="de-DE"/>
              <a:t>Level 4</a:t>
            </a:r>
          </a:p>
          <a:p>
            <a:pPr lvl="4"/>
            <a:r>
              <a:rPr lang="de-DE"/>
              <a:t>Level 5</a:t>
            </a:r>
          </a:p>
          <a:p>
            <a:pPr lvl="4"/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7CF5D1-2B71-44E7-BD5F-23474545D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35E09-D06A-4765-B4D1-A70A5B2E5B6E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3A814B79-7DD9-4587-A8FC-4C56C805E79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5938" y="453851"/>
            <a:ext cx="6875155" cy="757619"/>
          </a:xfrm>
          <a:prstGeom prst="rect">
            <a:avLst/>
          </a:prstGeom>
        </p:spPr>
        <p:txBody>
          <a:bodyPr lIns="0" tIns="0" rIns="0"/>
          <a:lstStyle>
            <a:lvl1pPr>
              <a:defRPr sz="2900" b="0">
                <a:solidFill>
                  <a:schemeClr val="tx2"/>
                </a:solidFill>
              </a:defRPr>
            </a:lvl1pPr>
          </a:lstStyle>
          <a:p>
            <a:r>
              <a:rPr lang="de-DE"/>
              <a:t>This is a headline</a:t>
            </a:r>
          </a:p>
        </p:txBody>
      </p:sp>
    </p:spTree>
    <p:extLst>
      <p:ext uri="{BB962C8B-B14F-4D97-AF65-F5344CB8AC3E}">
        <p14:creationId xmlns:p14="http://schemas.microsoft.com/office/powerpoint/2010/main" val="23087857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15431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2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87187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918629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198653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658879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538445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83610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5997F-1F85-8ECD-C2F2-18DEEAE26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900" b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394395-2A23-BCD7-BD12-CDAB9611A0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681AD7-3DF9-C00D-11EF-815078F7D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1C86E-5328-462B-A351-5854EC329E92}" type="datetimeFigureOut">
              <a:rPr lang="en-BE" smtClean="0"/>
              <a:t>1/24/23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B74538-EA49-94FE-FAEE-91220E70E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9CF965-3B56-FBDB-634E-E43C1D9CB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7A081-F0D2-4008-93AC-3AABA22768A6}" type="slidenum">
              <a:rPr lang="en-BE" smtClean="0"/>
              <a:t>‹Nr.›</a:t>
            </a:fld>
            <a:endParaRPr lang="en-BE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AF914C7-0F9F-B7E1-337C-7A3E80D187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3814" y="197207"/>
            <a:ext cx="1833532" cy="1277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4024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7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738047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233475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4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100487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9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067167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2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3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4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5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6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35145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02278-56BD-95C5-0253-91C010429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1DD1E6-26E4-E5D2-5B5F-298E702787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286A65-004E-F085-1CD8-1BCBC9318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1C86E-5328-462B-A351-5854EC329E92}" type="datetimeFigureOut">
              <a:rPr lang="en-BE" smtClean="0"/>
              <a:t>1/24/23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A77136-84D2-AE4D-15DE-320C0AA36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F41005-A44D-ECEE-9554-F4F9C4E25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7A081-F0D2-4008-93AC-3AABA22768A6}" type="slidenum">
              <a:rPr lang="en-BE" smtClean="0"/>
              <a:t>‹Nr.›</a:t>
            </a:fld>
            <a:endParaRPr lang="en-BE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8C96BC4-9E20-096B-7660-3DB18D5DC81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3814" y="197207"/>
            <a:ext cx="1833532" cy="1277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59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6342F-BA93-3BB9-3950-A3468B010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D2094C-AF14-0969-4083-5B43D09F8E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821A0E-5538-C78F-A1DD-E2107D9AD1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B2CBFC-0F47-C0B1-AF86-D97CC9735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1C86E-5328-462B-A351-5854EC329E92}" type="datetimeFigureOut">
              <a:rPr lang="en-BE" smtClean="0"/>
              <a:t>1/24/23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A25DAF-79DC-BC94-5C9A-F7E5B6E67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7CFD2D-A61F-8F29-0A3C-534624997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7A081-F0D2-4008-93AC-3AABA22768A6}" type="slidenum">
              <a:rPr lang="en-BE" smtClean="0"/>
              <a:t>‹Nr.›</a:t>
            </a:fld>
            <a:endParaRPr lang="en-BE"/>
          </a:p>
        </p:txBody>
      </p:sp>
      <p:pic>
        <p:nvPicPr>
          <p:cNvPr id="8" name="Picture 6">
            <a:extLst>
              <a:ext uri="{FF2B5EF4-FFF2-40B4-BE49-F238E27FC236}">
                <a16:creationId xmlns:a16="http://schemas.microsoft.com/office/drawing/2014/main" id="{7004A92B-F0AE-4BCD-542B-3711DD7DB47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3814" y="197207"/>
            <a:ext cx="1833532" cy="1277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759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AEF04-763B-5B1E-F1DD-00BB6BC93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E20813-A051-C7E0-117D-BB90940934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6BBDB2-1CD5-8A4C-1C39-2BC60BA89B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5F3F70-8B1C-A3F9-E0FD-B5F841BEE6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F1433E-B0A2-4A4E-A2B5-BB57EFA84D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AD1F52-4274-5231-9F7B-E29E71EE5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1C86E-5328-462B-A351-5854EC329E92}" type="datetimeFigureOut">
              <a:rPr lang="en-BE" smtClean="0"/>
              <a:t>1/24/23</a:t>
            </a:fld>
            <a:endParaRPr lang="en-B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F35A8D-3B4A-84E9-410B-3735A2AAD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0B7160-98B6-4696-3660-9B6AAE505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7A081-F0D2-4008-93AC-3AABA22768A6}" type="slidenum">
              <a:rPr lang="en-BE" smtClean="0"/>
              <a:t>‹Nr.›</a:t>
            </a:fld>
            <a:endParaRPr lang="en-BE"/>
          </a:p>
        </p:txBody>
      </p:sp>
      <p:pic>
        <p:nvPicPr>
          <p:cNvPr id="10" name="Picture 6">
            <a:extLst>
              <a:ext uri="{FF2B5EF4-FFF2-40B4-BE49-F238E27FC236}">
                <a16:creationId xmlns:a16="http://schemas.microsoft.com/office/drawing/2014/main" id="{0F2E2032-D35A-DBBC-B495-383EEABECF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3814" y="197207"/>
            <a:ext cx="1833532" cy="1277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463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751B1-1D56-4CEE-E779-2CC4AE7DE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753A2B-8634-4DCD-0126-A2C9A64CB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1C86E-5328-462B-A351-5854EC329E92}" type="datetimeFigureOut">
              <a:rPr lang="en-BE" smtClean="0"/>
              <a:t>1/24/23</a:t>
            </a:fld>
            <a:endParaRPr lang="en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0E6F32-3D7F-6DC2-7AB5-F127C1B90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DD0A2F-565E-EE1E-2D35-60D6E74E4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7A081-F0D2-4008-93AC-3AABA22768A6}" type="slidenum">
              <a:rPr lang="en-BE" smtClean="0"/>
              <a:t>‹Nr.›</a:t>
            </a:fld>
            <a:endParaRPr lang="en-BE"/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88E6CB3A-F9B8-8F4F-45B3-D993E378B82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3814" y="197207"/>
            <a:ext cx="1833532" cy="1277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491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279A77-B4F8-6B91-4B36-13270C4C0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1C86E-5328-462B-A351-5854EC329E92}" type="datetimeFigureOut">
              <a:rPr lang="en-BE" smtClean="0"/>
              <a:t>1/24/23</a:t>
            </a:fld>
            <a:endParaRPr lang="en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9DE02E-D832-9561-99FB-A250BD835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95579B-616A-F432-2ED2-C4B516660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7A081-F0D2-4008-93AC-3AABA22768A6}" type="slidenum">
              <a:rPr lang="en-BE" smtClean="0"/>
              <a:t>‹Nr.›</a:t>
            </a:fld>
            <a:endParaRPr lang="en-BE"/>
          </a:p>
        </p:txBody>
      </p:sp>
      <p:pic>
        <p:nvPicPr>
          <p:cNvPr id="5" name="Picture 6">
            <a:extLst>
              <a:ext uri="{FF2B5EF4-FFF2-40B4-BE49-F238E27FC236}">
                <a16:creationId xmlns:a16="http://schemas.microsoft.com/office/drawing/2014/main" id="{C3710EE2-9EBA-F79A-0384-540722DFD9F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3814" y="197207"/>
            <a:ext cx="1833532" cy="1277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114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3613E-D89E-B707-B898-5BBF59476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9A2FE8-9EBF-C793-25B1-965CE8F9A0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AE9491-1194-AE70-BED6-41DC9C3F2F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1614CC-F9CB-BC6C-8D83-8EE4F9317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1C86E-5328-462B-A351-5854EC329E92}" type="datetimeFigureOut">
              <a:rPr lang="en-BE" smtClean="0"/>
              <a:t>1/24/23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CD4920-AB9F-92F4-7D09-3E87346AF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33EE6B-8818-F9A3-D81C-9A14335AB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7A081-F0D2-4008-93AC-3AABA22768A6}" type="slidenum">
              <a:rPr lang="en-BE" smtClean="0"/>
              <a:t>‹Nr.›</a:t>
            </a:fld>
            <a:endParaRPr lang="en-BE"/>
          </a:p>
        </p:txBody>
      </p:sp>
      <p:pic>
        <p:nvPicPr>
          <p:cNvPr id="8" name="Picture 6">
            <a:extLst>
              <a:ext uri="{FF2B5EF4-FFF2-40B4-BE49-F238E27FC236}">
                <a16:creationId xmlns:a16="http://schemas.microsoft.com/office/drawing/2014/main" id="{0D528DF2-991B-3279-52FD-0CC3A97507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3814" y="197207"/>
            <a:ext cx="1833532" cy="1277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129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853CF-73D0-D443-3BC4-7F31C6275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96AC7C-FCAC-BEEE-7A86-7195972543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85070E-9A44-7444-8B26-DC87F9D236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211D05-F3A7-C495-1D3F-C033E0DA1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1C86E-5328-462B-A351-5854EC329E92}" type="datetimeFigureOut">
              <a:rPr lang="en-BE" smtClean="0"/>
              <a:t>1/24/23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E8CC51-9C0B-5C09-522B-8F2D3B729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6E9394-0C86-F780-6B0B-21D46A6BA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7A081-F0D2-4008-93AC-3AABA22768A6}" type="slidenum">
              <a:rPr lang="en-BE" smtClean="0"/>
              <a:t>‹Nr.›</a:t>
            </a:fld>
            <a:endParaRPr lang="en-BE"/>
          </a:p>
        </p:txBody>
      </p:sp>
      <p:pic>
        <p:nvPicPr>
          <p:cNvPr id="8" name="Picture 6">
            <a:extLst>
              <a:ext uri="{FF2B5EF4-FFF2-40B4-BE49-F238E27FC236}">
                <a16:creationId xmlns:a16="http://schemas.microsoft.com/office/drawing/2014/main" id="{19A02926-905A-95E6-A78D-B74256CDE6D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3814" y="197207"/>
            <a:ext cx="1833532" cy="1277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271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2015FF-5AF2-53E4-601F-808AB2F30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3472BD-999C-FCCE-7EFC-602291E47A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BCC2B7-8681-2E71-439B-57159C4D42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1C86E-5328-462B-A351-5854EC329E92}" type="datetimeFigureOut">
              <a:rPr lang="en-BE" smtClean="0"/>
              <a:t>1/24/23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2947EC-BDAF-1166-D762-39F15605DA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7B0B46-15F3-8A66-7625-F1739CB749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7A081-F0D2-4008-93AC-3AABA22768A6}" type="slidenum">
              <a:rPr lang="en-BE" smtClean="0"/>
              <a:t>‹Nr.›</a:t>
            </a:fld>
            <a:endParaRPr lang="en-BE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AA12C65-7292-2288-F544-29937703D45F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3814" y="197207"/>
            <a:ext cx="1833532" cy="1277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391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2" name="CustomShape 2"/>
          <p:cNvSpPr/>
          <p:nvPr/>
        </p:nvSpPr>
        <p:spPr>
          <a:xfrm>
            <a:off x="0" y="1856160"/>
            <a:ext cx="4647960" cy="4991400"/>
          </a:xfrm>
          <a:prstGeom prst="rect">
            <a:avLst/>
          </a:prstGeom>
          <a:gradFill rotWithShape="0">
            <a:gsLst>
              <a:gs pos="31000">
                <a:srgbClr val="000094"/>
              </a:gs>
              <a:gs pos="100000">
                <a:srgbClr val="9B00D6"/>
              </a:gs>
            </a:gsLst>
            <a:lin ang="120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3" name="CustomShape 3"/>
          <p:cNvSpPr/>
          <p:nvPr/>
        </p:nvSpPr>
        <p:spPr>
          <a:xfrm>
            <a:off x="0" y="1866240"/>
            <a:ext cx="12191760" cy="4991400"/>
          </a:xfrm>
          <a:prstGeom prst="rect">
            <a:avLst/>
          </a:prstGeom>
          <a:gradFill rotWithShape="0">
            <a:gsLst>
              <a:gs pos="0">
                <a:srgbClr val="000094">
                  <a:alpha val="0"/>
                </a:srgbClr>
              </a:gs>
              <a:gs pos="100000">
                <a:srgbClr val="46DAFF"/>
              </a:gs>
            </a:gsLst>
            <a:lin ang="1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4" name="CustomShape 4"/>
          <p:cNvSpPr/>
          <p:nvPr/>
        </p:nvSpPr>
        <p:spPr>
          <a:xfrm>
            <a:off x="1739520" y="3189240"/>
            <a:ext cx="6680160" cy="3018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5" name="Line 5"/>
          <p:cNvSpPr/>
          <p:nvPr/>
        </p:nvSpPr>
        <p:spPr>
          <a:xfrm>
            <a:off x="1911600" y="2971800"/>
            <a:ext cx="216000" cy="0"/>
          </a:xfrm>
          <a:prstGeom prst="line">
            <a:avLst/>
          </a:prstGeom>
          <a:ln w="9540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256" name="Grafik 8"/>
          <p:cNvPicPr/>
          <p:nvPr/>
        </p:nvPicPr>
        <p:blipFill>
          <a:blip r:embed="rId14"/>
          <a:stretch/>
        </p:blipFill>
        <p:spPr>
          <a:xfrm>
            <a:off x="9925200" y="452520"/>
            <a:ext cx="1727640" cy="963360"/>
          </a:xfrm>
          <a:prstGeom prst="rect">
            <a:avLst/>
          </a:prstGeom>
          <a:ln>
            <a:noFill/>
          </a:ln>
        </p:spPr>
      </p:pic>
      <p:sp>
        <p:nvSpPr>
          <p:cNvPr id="257" name="CustomShape 6"/>
          <p:cNvSpPr/>
          <p:nvPr/>
        </p:nvSpPr>
        <p:spPr>
          <a:xfrm>
            <a:off x="1865160" y="5320440"/>
            <a:ext cx="6915240" cy="46166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9000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500" b="0" strike="noStrike" spc="-1">
                <a:solidFill>
                  <a:srgbClr val="FFFFFF"/>
                </a:solidFill>
                <a:latin typeface="Calibri"/>
              </a:rPr>
              <a:t>© 2022 Gaia-X, European Association for Data and Cloud, AISBL</a:t>
            </a:r>
            <a:endParaRPr lang="en-US" sz="1500" b="0" strike="noStrike" spc="-1"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en-US" sz="1500" b="0" strike="noStrike" spc="-1">
                <a:solidFill>
                  <a:srgbClr val="FFFFFF"/>
                </a:solidFill>
                <a:latin typeface="Calibri"/>
              </a:rPr>
              <a:t>All rights reserved.</a:t>
            </a:r>
            <a:endParaRPr lang="en-US" sz="1500" b="0" strike="noStrike" spc="-1">
              <a:latin typeface="Calibri"/>
            </a:endParaRPr>
          </a:p>
        </p:txBody>
      </p:sp>
      <p:sp>
        <p:nvSpPr>
          <p:cNvPr id="258" name="CustomShape 7"/>
          <p:cNvSpPr/>
          <p:nvPr/>
        </p:nvSpPr>
        <p:spPr>
          <a:xfrm>
            <a:off x="1859760" y="5924160"/>
            <a:ext cx="6397200" cy="41477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90000" bIns="450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n-US" sz="1200" b="0" strike="noStrike" spc="-1">
                <a:solidFill>
                  <a:srgbClr val="FFFFFF"/>
                </a:solidFill>
                <a:latin typeface="Calibri"/>
              </a:rPr>
              <a:t>No part of this publication may be reproduced or transmitted in any form or for any purpose without the express written permission of the Gaia-X European Association for Data and Cloud AISBL</a:t>
            </a:r>
            <a:endParaRPr lang="en-US" sz="1200" b="0" strike="noStrike" spc="-1">
              <a:latin typeface="Calibri"/>
            </a:endParaRPr>
          </a:p>
        </p:txBody>
      </p:sp>
      <p:sp>
        <p:nvSpPr>
          <p:cNvPr id="259" name="PlaceHolder 8"/>
          <p:cNvSpPr>
            <a:spLocks noGrp="1"/>
          </p:cNvSpPr>
          <p:nvPr>
            <p:ph type="body"/>
          </p:nvPr>
        </p:nvSpPr>
        <p:spPr>
          <a:xfrm>
            <a:off x="1865160" y="3297240"/>
            <a:ext cx="6584760" cy="1541160"/>
          </a:xfrm>
          <a:prstGeom prst="rect">
            <a:avLst/>
          </a:prstGeom>
        </p:spPr>
        <p:txBody>
          <a:bodyPr lIns="0" tIns="0" rIns="90000" bIns="45000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de-DE" sz="4800" b="1" strike="noStrike" spc="-1">
                <a:solidFill>
                  <a:srgbClr val="FFFFFF"/>
                </a:solidFill>
                <a:latin typeface="Calibri"/>
              </a:rPr>
              <a:t>Thank you!</a:t>
            </a:r>
            <a:endParaRPr lang="de-DE" sz="4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0" name="PlaceHolder 9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de-DE" sz="1800" b="0" strike="noStrike" spc="-1">
                <a:solidFill>
                  <a:srgbClr val="000000"/>
                </a:solidFill>
                <a:latin typeface="Calibri"/>
              </a:rPr>
              <a:t>Click to edit the title text format</a:t>
            </a:r>
          </a:p>
        </p:txBody>
      </p:sp>
    </p:spTree>
    <p:extLst>
      <p:ext uri="{BB962C8B-B14F-4D97-AF65-F5344CB8AC3E}">
        <p14:creationId xmlns:p14="http://schemas.microsoft.com/office/powerpoint/2010/main" val="2307739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gaia-x.flave.world/registration_pages/gaiaEN" TargetMode="External"/><Relationship Id="rId2" Type="http://schemas.openxmlformats.org/officeDocument/2006/relationships/hyperlink" Target="https://gaia-x.eu/event/market-x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aia-x.eu/wp-content/uploads/2023/01/Market-X_Expo_Partner_Agreement.pdf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screenshot of a computer&#10;&#10;Description automatically generated with medium confidence">
            <a:extLst>
              <a:ext uri="{FF2B5EF4-FFF2-40B4-BE49-F238E27FC236}">
                <a16:creationId xmlns:a16="http://schemas.microsoft.com/office/drawing/2014/main" id="{38C465F7-1407-3493-CDD7-FF22456C44B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06" y="0"/>
            <a:ext cx="12163994" cy="3805084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3CD385EE-C968-BC5C-69F1-B6374CB0EE95}"/>
              </a:ext>
            </a:extLst>
          </p:cNvPr>
          <p:cNvSpPr txBox="1"/>
          <p:nvPr/>
        </p:nvSpPr>
        <p:spPr>
          <a:xfrm>
            <a:off x="8945143" y="5604387"/>
            <a:ext cx="26925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dirty="0"/>
              <a:t>Petra Makovec, OM Gaia-X</a:t>
            </a:r>
          </a:p>
          <a:p>
            <a:pPr algn="r"/>
            <a:r>
              <a:rPr lang="en-GB" dirty="0"/>
              <a:t> January 2023</a:t>
            </a:r>
          </a:p>
        </p:txBody>
      </p:sp>
    </p:spTree>
    <p:extLst>
      <p:ext uri="{BB962C8B-B14F-4D97-AF65-F5344CB8AC3E}">
        <p14:creationId xmlns:p14="http://schemas.microsoft.com/office/powerpoint/2010/main" val="470434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1">
            <a:extLst>
              <a:ext uri="{FF2B5EF4-FFF2-40B4-BE49-F238E27FC236}">
                <a16:creationId xmlns:a16="http://schemas.microsoft.com/office/drawing/2014/main" id="{8DCA333C-4914-C7ED-345F-D1F0301BC14D}"/>
              </a:ext>
            </a:extLst>
          </p:cNvPr>
          <p:cNvSpPr/>
          <p:nvPr/>
        </p:nvSpPr>
        <p:spPr>
          <a:xfrm>
            <a:off x="616634" y="711917"/>
            <a:ext cx="6872040" cy="75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4500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900" b="1" i="0" u="none" strike="noStrike" kern="1200" cap="none" spc="-1" normalizeH="0" baseline="0" noProof="0" dirty="0">
                <a:ln>
                  <a:noFill/>
                </a:ln>
                <a:solidFill>
                  <a:srgbClr val="000094"/>
                </a:solidFill>
                <a:effectLst/>
                <a:uLnTx/>
                <a:uFillTx/>
                <a:latin typeface="Calibri"/>
              </a:rPr>
              <a:t>Gaia-X Market-X Conference &amp; Expo Event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-1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EDEF334-B820-57E0-C610-FC80A6CCBB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3814" y="197207"/>
            <a:ext cx="1833532" cy="127738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799658A-23EA-C0BF-96B9-EF0B66AFD9FE}"/>
              </a:ext>
            </a:extLst>
          </p:cNvPr>
          <p:cNvSpPr txBox="1"/>
          <p:nvPr/>
        </p:nvSpPr>
        <p:spPr>
          <a:xfrm>
            <a:off x="616634" y="1568444"/>
            <a:ext cx="9970417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94"/>
                </a:solidFill>
                <a:latin typeface="Arial"/>
              </a:rPr>
              <a:t>Gaia-X Event Market-X will welcome Lighthouse project initiatives, endorsed projects, hubs and verticals funded projects, technology providers, and more.</a:t>
            </a:r>
          </a:p>
          <a:p>
            <a:endParaRPr lang="en-US" sz="1600" dirty="0">
              <a:solidFill>
                <a:srgbClr val="000094"/>
              </a:solidFill>
              <a:latin typeface="Arial"/>
            </a:endParaRPr>
          </a:p>
          <a:p>
            <a:r>
              <a:rPr lang="en-US" sz="1600" dirty="0">
                <a:solidFill>
                  <a:srgbClr val="000094"/>
                </a:solidFill>
                <a:latin typeface="Arial"/>
              </a:rPr>
              <a:t>Join us to: </a:t>
            </a:r>
          </a:p>
          <a:p>
            <a:endParaRPr lang="en-US" sz="1600" dirty="0">
              <a:solidFill>
                <a:srgbClr val="000094"/>
              </a:solidFill>
              <a:latin typeface="Arial"/>
            </a:endParaRPr>
          </a:p>
          <a:p>
            <a:pPr marL="285750" indent="-285750">
              <a:buFontTx/>
              <a:buChar char="-"/>
            </a:pPr>
            <a:r>
              <a:rPr lang="en-US" sz="1600" dirty="0">
                <a:solidFill>
                  <a:srgbClr val="000094"/>
                </a:solidFill>
                <a:latin typeface="Arial"/>
              </a:rPr>
              <a:t>Find business matches</a:t>
            </a:r>
          </a:p>
          <a:p>
            <a:pPr marL="285750" indent="-285750">
              <a:buFontTx/>
              <a:buChar char="-"/>
            </a:pPr>
            <a:r>
              <a:rPr lang="en-US" sz="1600" dirty="0">
                <a:solidFill>
                  <a:srgbClr val="000094"/>
                </a:solidFill>
                <a:latin typeface="Arial"/>
              </a:rPr>
              <a:t>Showcase project demos</a:t>
            </a:r>
          </a:p>
          <a:p>
            <a:pPr marL="285750" indent="-285750">
              <a:buFontTx/>
              <a:buChar char="-"/>
            </a:pPr>
            <a:r>
              <a:rPr lang="en-US" sz="1600" dirty="0">
                <a:solidFill>
                  <a:srgbClr val="000094"/>
                </a:solidFill>
                <a:latin typeface="Arial"/>
              </a:rPr>
              <a:t>Join X-Industry projects</a:t>
            </a:r>
          </a:p>
          <a:p>
            <a:pPr marL="285750" indent="-285750">
              <a:buFontTx/>
              <a:buChar char="-"/>
            </a:pPr>
            <a:r>
              <a:rPr lang="en-US" sz="1600" dirty="0">
                <a:solidFill>
                  <a:srgbClr val="000094"/>
                </a:solidFill>
                <a:latin typeface="Arial"/>
              </a:rPr>
              <a:t>Discover technology solutions</a:t>
            </a:r>
          </a:p>
          <a:p>
            <a:pPr marL="285750" indent="-285750">
              <a:buFontTx/>
              <a:buChar char="-"/>
            </a:pPr>
            <a:r>
              <a:rPr lang="en-US" sz="1600" dirty="0">
                <a:solidFill>
                  <a:srgbClr val="000094"/>
                </a:solidFill>
                <a:latin typeface="Arial"/>
              </a:rPr>
              <a:t>Be part of Gaia-X market adoption community </a:t>
            </a:r>
            <a:endParaRPr lang="en-BE" sz="1600" dirty="0">
              <a:solidFill>
                <a:srgbClr val="000094"/>
              </a:solidFill>
              <a:latin typeface="Arial"/>
            </a:endParaRPr>
          </a:p>
          <a:p>
            <a:endParaRPr lang="en-BE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31D5AC0-5425-0BC9-760D-171B10CC72DD}"/>
              </a:ext>
            </a:extLst>
          </p:cNvPr>
          <p:cNvSpPr txBox="1"/>
          <p:nvPr/>
        </p:nvSpPr>
        <p:spPr>
          <a:xfrm>
            <a:off x="880004" y="4875729"/>
            <a:ext cx="792794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b="1" spc="-1" dirty="0">
                <a:solidFill>
                  <a:srgbClr val="000094"/>
                </a:solidFill>
                <a:latin typeface="Calibri"/>
              </a:rPr>
              <a:t>Where</a:t>
            </a:r>
            <a:r>
              <a:rPr lang="en-US" dirty="0"/>
              <a:t>: </a:t>
            </a:r>
            <a:r>
              <a:rPr lang="en-US" sz="1600" dirty="0">
                <a:solidFill>
                  <a:srgbClr val="000094"/>
                </a:solidFill>
                <a:latin typeface="Arial"/>
              </a:rPr>
              <a:t>Vienna, </a:t>
            </a:r>
            <a:r>
              <a:rPr lang="fr-FR" sz="1600" dirty="0">
                <a:solidFill>
                  <a:srgbClr val="000094"/>
                </a:solidFill>
                <a:latin typeface="Arial"/>
              </a:rPr>
              <a:t>Aula Der </a:t>
            </a:r>
            <a:r>
              <a:rPr lang="fr-FR" sz="1600" dirty="0" err="1">
                <a:solidFill>
                  <a:srgbClr val="000094"/>
                </a:solidFill>
                <a:latin typeface="Arial"/>
              </a:rPr>
              <a:t>Wissenschaften</a:t>
            </a:r>
            <a:endParaRPr lang="fr-FR" sz="1600" dirty="0">
              <a:solidFill>
                <a:srgbClr val="000094"/>
              </a:solidFill>
              <a:latin typeface="Arial"/>
            </a:endParaRPr>
          </a:p>
          <a:p>
            <a:endParaRPr lang="fr-FR" dirty="0">
              <a:solidFill>
                <a:srgbClr val="242424"/>
              </a:solidFill>
              <a:latin typeface="-apple-system"/>
            </a:endParaRPr>
          </a:p>
          <a:p>
            <a:r>
              <a:rPr lang="fr-FR" sz="2900" b="1" spc="-1" dirty="0" err="1">
                <a:solidFill>
                  <a:srgbClr val="000094"/>
                </a:solidFill>
                <a:latin typeface="Calibri"/>
              </a:rPr>
              <a:t>When</a:t>
            </a:r>
            <a:r>
              <a:rPr lang="fr-FR" sz="2900" b="1" spc="-1" dirty="0">
                <a:solidFill>
                  <a:srgbClr val="000094"/>
                </a:solidFill>
                <a:latin typeface="Calibri"/>
              </a:rPr>
              <a:t>: </a:t>
            </a:r>
            <a:r>
              <a:rPr lang="fr-FR" sz="1600" dirty="0">
                <a:solidFill>
                  <a:srgbClr val="000094"/>
                </a:solidFill>
                <a:latin typeface="Arial"/>
              </a:rPr>
              <a:t>14-15 March 2023</a:t>
            </a:r>
            <a:endParaRPr lang="en-BE" sz="1600" dirty="0">
              <a:solidFill>
                <a:srgbClr val="000094"/>
              </a:solidFill>
              <a:latin typeface="Arial"/>
            </a:endParaRPr>
          </a:p>
        </p:txBody>
      </p:sp>
      <p:pic>
        <p:nvPicPr>
          <p:cNvPr id="1026" name="Picture 2" descr="Aula der Wissenschaften - Der Location im Herzen Wiens">
            <a:extLst>
              <a:ext uri="{FF2B5EF4-FFF2-40B4-BE49-F238E27FC236}">
                <a16:creationId xmlns:a16="http://schemas.microsoft.com/office/drawing/2014/main" id="{53828DDD-36E1-735C-283E-B9967970C3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7895" y="2662364"/>
            <a:ext cx="4300621" cy="3475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7949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C35F0E8-7520-06CF-ABF8-3296957E6416}"/>
              </a:ext>
            </a:extLst>
          </p:cNvPr>
          <p:cNvSpPr txBox="1"/>
          <p:nvPr/>
        </p:nvSpPr>
        <p:spPr>
          <a:xfrm>
            <a:off x="515937" y="2159557"/>
            <a:ext cx="10666659" cy="3539430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600" b="1" dirty="0">
                <a:solidFill>
                  <a:srgbClr val="000094"/>
                </a:solidFill>
                <a:latin typeface="Arial"/>
              </a:rPr>
              <a:t>Networking Event of Gaia-X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0094"/>
              </a:solidFill>
              <a:effectLst/>
              <a:uLnTx/>
              <a:uFillTx/>
              <a:latin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dirty="0">
                <a:solidFill>
                  <a:srgbClr val="000094"/>
                </a:solidFill>
                <a:latin typeface="Arial"/>
              </a:rPr>
              <a:t>Project Verticals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dirty="0">
                <a:solidFill>
                  <a:srgbClr val="000094"/>
                </a:solidFill>
                <a:latin typeface="Arial"/>
              </a:rPr>
              <a:t>Gaia-X Hubs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dirty="0">
                <a:solidFill>
                  <a:srgbClr val="000094"/>
                </a:solidFill>
                <a:latin typeface="Arial"/>
              </a:rPr>
              <a:t>Lighthouse Projects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dirty="0">
                <a:solidFill>
                  <a:srgbClr val="000094"/>
                </a:solidFill>
                <a:latin typeface="Arial"/>
              </a:rPr>
              <a:t>X-industry projects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dirty="0">
                <a:solidFill>
                  <a:srgbClr val="000094"/>
                </a:solidFill>
                <a:latin typeface="Arial"/>
              </a:rPr>
              <a:t>Solution Providers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dirty="0">
                <a:solidFill>
                  <a:srgbClr val="000094"/>
                </a:solidFill>
                <a:latin typeface="Arial"/>
              </a:rPr>
              <a:t>SMEs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dirty="0">
                <a:solidFill>
                  <a:srgbClr val="000094"/>
                </a:solidFill>
                <a:latin typeface="Arial"/>
              </a:rPr>
              <a:t>interested Companies, Initiatives and decision-makers meet to network and mingle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600" dirty="0">
              <a:solidFill>
                <a:srgbClr val="000094"/>
              </a:solidFill>
              <a:latin typeface="Arial"/>
            </a:endParaRPr>
          </a:p>
          <a:p>
            <a:pPr>
              <a:defRPr/>
            </a:pPr>
            <a:r>
              <a:rPr lang="en-US" sz="1600" dirty="0">
                <a:solidFill>
                  <a:srgbClr val="000094"/>
                </a:solidFill>
                <a:latin typeface="Arial"/>
              </a:rPr>
              <a:t>Market-X is the opportunity to collaborate, get assistance on building services &amp; products, or to connect with technology companies, get in touch with publicly financed projects in order to begin </a:t>
            </a:r>
            <a:r>
              <a:rPr lang="en-US" sz="1600" dirty="0" err="1">
                <a:solidFill>
                  <a:srgbClr val="000094"/>
                </a:solidFill>
                <a:latin typeface="Arial"/>
              </a:rPr>
              <a:t>utilising</a:t>
            </a:r>
            <a:r>
              <a:rPr lang="en-US" sz="1600" dirty="0">
                <a:solidFill>
                  <a:srgbClr val="000094"/>
                </a:solidFill>
                <a:latin typeface="Arial"/>
              </a:rPr>
              <a:t> the Gaia-X Framework</a:t>
            </a:r>
          </a:p>
          <a:p>
            <a:pPr>
              <a:defRPr/>
            </a:pPr>
            <a:endParaRPr lang="en-US" sz="1600" dirty="0">
              <a:solidFill>
                <a:srgbClr val="000094"/>
              </a:solidFill>
              <a:latin typeface="Arial"/>
            </a:endParaRPr>
          </a:p>
          <a:p>
            <a:r>
              <a:rPr lang="en-US" sz="1600" dirty="0">
                <a:solidFill>
                  <a:srgbClr val="000094"/>
                </a:solidFill>
                <a:latin typeface="Arial"/>
              </a:rPr>
              <a:t>A unique opportunity learn about Gaia-X value chains on several levels, from use cases adoption to data spaces </a:t>
            </a:r>
          </a:p>
          <a:p>
            <a:pPr lvl="0"/>
            <a:r>
              <a:rPr lang="en-US" sz="1600" dirty="0">
                <a:solidFill>
                  <a:srgbClr val="000094"/>
                </a:solidFill>
                <a:latin typeface="Arial"/>
              </a:rPr>
              <a:t>better understand industry approach and getting introduced to industry specific projects</a:t>
            </a:r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A65D77DD-EC15-59AE-2451-155BF3AFDB6E}"/>
              </a:ext>
            </a:extLst>
          </p:cNvPr>
          <p:cNvSpPr txBox="1">
            <a:spLocks/>
          </p:cNvSpPr>
          <p:nvPr/>
        </p:nvSpPr>
        <p:spPr>
          <a:xfrm>
            <a:off x="666997" y="1524434"/>
            <a:ext cx="10515600" cy="506247"/>
          </a:xfrm>
          <a:prstGeom prst="rect">
            <a:avLst/>
          </a:prstGeom>
        </p:spPr>
        <p:txBody>
          <a:bodyPr lIns="0" tIns="0" rIns="90000" bIns="45000">
            <a:normAutofit/>
          </a:bodyPr>
          <a:lstStyle>
            <a:lvl1pPr marL="324000" indent="-324000" algn="l" defTabSz="914400" rtl="0" eaLnBrk="1" latinLnBrk="0" hangingPunct="1">
              <a:lnSpc>
                <a:spcPct val="110000"/>
              </a:lnSpc>
              <a:spcBef>
                <a:spcPts val="800"/>
              </a:spcBef>
              <a:buFontTx/>
              <a:buBlip>
                <a:blip r:embed="rId2"/>
              </a:buBlip>
              <a:defRPr sz="1800" kern="120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12000" indent="-324000" algn="l" defTabSz="914400" rtl="0" eaLnBrk="1" latinLnBrk="0" hangingPunct="1">
              <a:lnSpc>
                <a:spcPct val="110000"/>
              </a:lnSpc>
              <a:spcBef>
                <a:spcPts val="800"/>
              </a:spcBef>
              <a:buFontTx/>
              <a:buBlip>
                <a:blip r:embed="rId3"/>
              </a:buBlip>
              <a:defRPr sz="1800" kern="120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98525" indent="-323850" algn="l" defTabSz="914400" rtl="0" eaLnBrk="1" latinLnBrk="0" hangingPunct="1">
              <a:lnSpc>
                <a:spcPct val="110000"/>
              </a:lnSpc>
              <a:spcBef>
                <a:spcPts val="800"/>
              </a:spcBef>
              <a:buFontTx/>
              <a:buBlip>
                <a:blip r:embed="rId4"/>
              </a:buBlip>
              <a:defRPr sz="1800" kern="120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52000" indent="-287338" algn="l" defTabSz="914400" rtl="0" eaLnBrk="1" latinLnBrk="0" hangingPunct="1">
              <a:lnSpc>
                <a:spcPct val="110000"/>
              </a:lnSpc>
              <a:spcBef>
                <a:spcPts val="800"/>
              </a:spcBef>
              <a:buFontTx/>
              <a:buBlip>
                <a:blip r:embed="rId5"/>
              </a:buBlip>
              <a:defRPr sz="1800" kern="120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04000" marR="0" indent="-288000" algn="l" defTabSz="914400" rtl="0" eaLnBrk="1" fontAlgn="auto" latinLnBrk="0" hangingPunct="1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Blip>
                <a:blip r:embed="rId5"/>
              </a:buBlip>
              <a:tabLst/>
              <a:defRPr sz="1800" kern="120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5000"/>
              </a:lnSpc>
              <a:spcAft>
                <a:spcPts val="800"/>
              </a:spcAft>
              <a:buFontTx/>
              <a:buNone/>
            </a:pPr>
            <a:r>
              <a:rPr lang="en-US" sz="2000" b="1" dirty="0">
                <a:solidFill>
                  <a:srgbClr val="000094"/>
                </a:solidFill>
                <a:latin typeface="Arial"/>
              </a:rPr>
              <a:t>„connect people, ideas and solutions“ </a:t>
            </a:r>
          </a:p>
          <a:p>
            <a:pPr marL="0" indent="0">
              <a:buFontTx/>
              <a:buNone/>
            </a:pPr>
            <a:endParaRPr lang="en-US" sz="1400" dirty="0"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49F0248-01A0-0DBA-2AD0-3C062EF53C0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3814" y="197207"/>
            <a:ext cx="1833532" cy="1277380"/>
          </a:xfrm>
          <a:prstGeom prst="rect">
            <a:avLst/>
          </a:prstGeom>
        </p:spPr>
      </p:pic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8637AD5B-50DC-D67C-6E37-9722CF3F2A00}"/>
              </a:ext>
            </a:extLst>
          </p:cNvPr>
          <p:cNvSpPr txBox="1">
            <a:spLocks/>
          </p:cNvSpPr>
          <p:nvPr/>
        </p:nvSpPr>
        <p:spPr>
          <a:xfrm>
            <a:off x="515938" y="646714"/>
            <a:ext cx="8395833" cy="73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900" b="1" spc="-1" dirty="0">
                <a:solidFill>
                  <a:srgbClr val="000094"/>
                </a:solidFill>
                <a:latin typeface="Calibri"/>
              </a:rPr>
              <a:t>Market-X Conference &amp; Expo</a:t>
            </a:r>
          </a:p>
        </p:txBody>
      </p:sp>
    </p:spTree>
    <p:extLst>
      <p:ext uri="{BB962C8B-B14F-4D97-AF65-F5344CB8AC3E}">
        <p14:creationId xmlns:p14="http://schemas.microsoft.com/office/powerpoint/2010/main" val="2221226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0A8AF04-FA68-AFC4-629A-F6C05924E4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938" y="1712722"/>
            <a:ext cx="10515600" cy="4351338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connect </a:t>
            </a:r>
            <a:r>
              <a:rPr lang="de-A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people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de-A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ideas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de-A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networking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A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event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A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Gaia-X Project </a:t>
            </a:r>
            <a:r>
              <a:rPr lang="de-A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Verticals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Gaia-X Hubs and Gaia-X </a:t>
            </a:r>
            <a:r>
              <a:rPr lang="de-A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Lighthouse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Projects, X-</a:t>
            </a:r>
            <a:r>
              <a:rPr lang="de-A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industry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A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projects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Providers, SMEs, </a:t>
            </a:r>
            <a:r>
              <a:rPr lang="de-A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interested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Companies, Initiatives and </a:t>
            </a:r>
            <a:r>
              <a:rPr lang="de-A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decission-makers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A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meet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A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network and </a:t>
            </a:r>
            <a:r>
              <a:rPr lang="de-A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mingle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 </a:t>
            </a:r>
            <a:r>
              <a:rPr lang="de-A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opportunity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A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A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collaborate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e-A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get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A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assistance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on </a:t>
            </a:r>
            <a:r>
              <a:rPr lang="de-A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building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A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services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&amp; </a:t>
            </a:r>
            <a:r>
              <a:rPr lang="de-A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products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e-A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A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connect </a:t>
            </a:r>
            <a:r>
              <a:rPr lang="de-A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A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technology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A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companies</a:t>
            </a:r>
            <a:r>
              <a:rPr lang="de-AT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e-AT" sz="1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get</a:t>
            </a:r>
            <a:r>
              <a:rPr lang="de-AT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de-AT" sz="1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touch</a:t>
            </a:r>
            <a:r>
              <a:rPr lang="de-AT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AT" sz="1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de-AT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>
                <a:solidFill>
                  <a:srgbClr val="2A2A2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publicly financed projects 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de-A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order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A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A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begin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A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utilising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A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Gaia-X Framework.</a:t>
            </a:r>
          </a:p>
          <a:p>
            <a:pPr marL="342900" indent="-342900">
              <a:buFont typeface="Symbol" pitchFamily="2" charset="2"/>
              <a:buChar char=""/>
            </a:pPr>
            <a:r>
              <a:rPr lang="en-US" sz="1800" dirty="0">
                <a:solidFill>
                  <a:srgbClr val="2A2A2A"/>
                </a:solidFill>
                <a:latin typeface="Calibri" panose="020F0502020204030204" pitchFamily="34" charset="0"/>
              </a:rPr>
              <a:t>a special chance to learn about Gaia-X value chains on several levels, f</a:t>
            </a:r>
            <a:r>
              <a:rPr lang="en-US" sz="1800" dirty="0">
                <a:solidFill>
                  <a:srgbClr val="2A2A2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rom use cases adoption to data spaces </a:t>
            </a:r>
            <a:endParaRPr lang="de-A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en-US" sz="1800" dirty="0">
                <a:solidFill>
                  <a:srgbClr val="2A2A2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better understand industry approach and getting introduced to industry specific projects</a:t>
            </a:r>
            <a:endParaRPr lang="de-A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de-AT" sz="1400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EF0D8C4E-A1AC-95F9-0ED2-B4A94E886BD2}"/>
              </a:ext>
            </a:extLst>
          </p:cNvPr>
          <p:cNvSpPr txBox="1">
            <a:spLocks/>
          </p:cNvSpPr>
          <p:nvPr/>
        </p:nvSpPr>
        <p:spPr>
          <a:xfrm>
            <a:off x="515938" y="646714"/>
            <a:ext cx="8395833" cy="73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900" b="1" spc="-1" dirty="0">
                <a:solidFill>
                  <a:srgbClr val="000094"/>
                </a:solidFill>
                <a:latin typeface="Calibri"/>
              </a:rPr>
              <a:t>Market-X Conference &amp; Expo</a:t>
            </a:r>
          </a:p>
        </p:txBody>
      </p:sp>
    </p:spTree>
    <p:extLst>
      <p:ext uri="{BB962C8B-B14F-4D97-AF65-F5344CB8AC3E}">
        <p14:creationId xmlns:p14="http://schemas.microsoft.com/office/powerpoint/2010/main" val="110155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E02B990-99B4-DA63-817B-BDA9290B9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938" y="1859948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de-AT" sz="18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We</a:t>
            </a:r>
            <a:r>
              <a:rPr lang="de-AT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AT" sz="18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offer</a:t>
            </a:r>
            <a:r>
              <a:rPr lang="de-AT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4 different </a:t>
            </a:r>
            <a:r>
              <a:rPr lang="de-AT" sz="18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packages</a:t>
            </a:r>
            <a:r>
              <a:rPr lang="de-AT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AT" sz="18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de-AT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AT" sz="18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de-AT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Expo Area!</a:t>
            </a:r>
            <a:endParaRPr lang="de-AT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itchFamily="2" charset="2"/>
              <a:buChar char=""/>
            </a:pPr>
            <a:r>
              <a:rPr lang="en-US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The "Platinum" package: </a:t>
            </a:r>
            <a:r>
              <a:rPr lang="en-US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for the cost of fifteen thousand (15,000) EUR. </a:t>
            </a:r>
            <a:endParaRPr lang="de-AT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itchFamily="2" charset="2"/>
              <a:buChar char=""/>
            </a:pPr>
            <a:r>
              <a:rPr lang="en-US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The "Gold" package:</a:t>
            </a:r>
            <a:r>
              <a:rPr lang="en-US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for the cost of eight thousand (8,000) EUR.</a:t>
            </a:r>
            <a:endParaRPr lang="de-AT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itchFamily="2" charset="2"/>
              <a:buChar char=""/>
            </a:pPr>
            <a:r>
              <a:rPr lang="en-US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The "Silver" package:</a:t>
            </a:r>
            <a:r>
              <a:rPr lang="en-US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for the cost of three thousand five hundred (3,500) EUR. </a:t>
            </a:r>
            <a:endParaRPr lang="de-AT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Symbol" pitchFamily="2" charset="2"/>
              <a:buChar char=""/>
            </a:pPr>
            <a:r>
              <a:rPr lang="en-US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The "Bronze" package:</a:t>
            </a:r>
            <a:r>
              <a:rPr lang="en-US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for the cost of two thousand (2,000) EUR.</a:t>
            </a:r>
            <a:endParaRPr lang="de-AT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800" dirty="0"/>
              <a:t>Why to attend: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en-US" sz="1800" dirty="0">
                <a:solidFill>
                  <a:srgbClr val="2A2A2A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You want to advertise your project, HUB, vertical</a:t>
            </a:r>
            <a:endParaRPr lang="de-AT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en-US" sz="1800" dirty="0">
                <a:solidFill>
                  <a:srgbClr val="2A2A2A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You want to find partners for your project, or you are looking for a consortia partner.</a:t>
            </a:r>
            <a:endParaRPr lang="de-AT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en-US" sz="1800" dirty="0">
                <a:solidFill>
                  <a:srgbClr val="2A2A2A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You want more visibility for your Project or Product</a:t>
            </a:r>
            <a:endParaRPr lang="de-AT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en-US" sz="1800" dirty="0">
                <a:solidFill>
                  <a:srgbClr val="2A2A2A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You want to connect with technology providers or consulting companies to get Gaia-X into use.</a:t>
            </a:r>
            <a:endParaRPr lang="de-AT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en-US" sz="1800" dirty="0">
                <a:solidFill>
                  <a:srgbClr val="2A2A2A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You want to present your company to a broad audience that supports the Gaia-X Vision </a:t>
            </a:r>
            <a:endParaRPr lang="de-AT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0BC49E21-5DD3-A57F-1022-2D39F27F0B73}"/>
              </a:ext>
            </a:extLst>
          </p:cNvPr>
          <p:cNvSpPr txBox="1">
            <a:spLocks/>
          </p:cNvSpPr>
          <p:nvPr/>
        </p:nvSpPr>
        <p:spPr>
          <a:xfrm>
            <a:off x="515938" y="646714"/>
            <a:ext cx="8395833" cy="73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900" b="1" spc="-1" dirty="0">
                <a:solidFill>
                  <a:srgbClr val="000094"/>
                </a:solidFill>
                <a:latin typeface="Calibri"/>
              </a:rPr>
              <a:t>Market-X Expo</a:t>
            </a:r>
          </a:p>
        </p:txBody>
      </p:sp>
    </p:spTree>
    <p:extLst>
      <p:ext uri="{BB962C8B-B14F-4D97-AF65-F5344CB8AC3E}">
        <p14:creationId xmlns:p14="http://schemas.microsoft.com/office/powerpoint/2010/main" val="3762996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0A8AF04-FA68-AFC4-629A-F6C05924E4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1372" y="1690688"/>
            <a:ext cx="10515600" cy="4351338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15000"/>
              </a:lnSpc>
              <a:buFont typeface="Symbol" pitchFamily="2" charset="2"/>
              <a:buChar char=""/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Event Website:			 </a:t>
            </a: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https://gaia-x.eu/event/market-x/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itchFamily="2" charset="2"/>
              <a:buChar char=""/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Registration:			 </a:t>
            </a: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 tooltip="https://gaia-x.flave.world/registration_pages/gaiaEN"/>
              </a:rPr>
              <a:t>https://gaia-x.flave.world/registration_pages/gaiaEN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Symbol" pitchFamily="2" charset="2"/>
              <a:buChar char=""/>
            </a:pP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Expo Partner Agreement: 	</a:t>
            </a: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https://gaia-x.eu/wp-content/uploads/2023/01/Market-X_Expo_Partner_Agreement.pdf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de-AT" sz="1400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8440E388-24D5-8F7A-400E-CE92090527EF}"/>
              </a:ext>
            </a:extLst>
          </p:cNvPr>
          <p:cNvSpPr txBox="1">
            <a:spLocks/>
          </p:cNvSpPr>
          <p:nvPr/>
        </p:nvSpPr>
        <p:spPr>
          <a:xfrm>
            <a:off x="515938" y="646714"/>
            <a:ext cx="8395833" cy="73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900" b="1" spc="-1" dirty="0">
                <a:solidFill>
                  <a:srgbClr val="000094"/>
                </a:solidFill>
                <a:latin typeface="Calibri"/>
              </a:rPr>
              <a:t>Market-X links</a:t>
            </a:r>
          </a:p>
        </p:txBody>
      </p:sp>
    </p:spTree>
    <p:extLst>
      <p:ext uri="{BB962C8B-B14F-4D97-AF65-F5344CB8AC3E}">
        <p14:creationId xmlns:p14="http://schemas.microsoft.com/office/powerpoint/2010/main" val="2174396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" name="TextShape 1"/>
          <p:cNvSpPr txBox="1"/>
          <p:nvPr/>
        </p:nvSpPr>
        <p:spPr>
          <a:xfrm>
            <a:off x="1865160" y="3297240"/>
            <a:ext cx="6584760" cy="1541160"/>
          </a:xfrm>
          <a:prstGeom prst="rect">
            <a:avLst/>
          </a:prstGeom>
          <a:noFill/>
          <a:ln>
            <a:noFill/>
          </a:ln>
        </p:spPr>
        <p:txBody>
          <a:bodyPr lIns="0" tIns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r>
              <a:rPr kumimoji="0" lang="de-DE" sz="4800" b="1" i="0" u="none" strike="noStrike" kern="1200" cap="none" spc="-1" normalizeH="0" baseline="0" noProof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Thank</a:t>
            </a:r>
            <a:r>
              <a:rPr kumimoji="0" lang="de-DE" sz="4800" b="1" i="0" u="none" strike="noStrike" kern="1200" cap="none" spc="-1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de-DE" sz="4800" b="1" i="0" u="none" strike="noStrike" kern="1200" cap="none" spc="-1" normalizeH="0" baseline="0" noProof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you</a:t>
            </a:r>
            <a:endParaRPr kumimoji="0" lang="de-DE" sz="4800" b="0" i="0" u="none" strike="noStrike" kern="1200" cap="none" spc="-1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000094"/>
      </a:dk2>
      <a:lt2>
        <a:srgbClr val="FFFFFF"/>
      </a:lt2>
      <a:accent1>
        <a:srgbClr val="000094"/>
      </a:accent1>
      <a:accent2>
        <a:srgbClr val="B900FF"/>
      </a:accent2>
      <a:accent3>
        <a:srgbClr val="46DAFF"/>
      </a:accent3>
      <a:accent4>
        <a:srgbClr val="4757F1"/>
      </a:accent4>
      <a:accent5>
        <a:srgbClr val="BFBFBF"/>
      </a:accent5>
      <a:accent6>
        <a:srgbClr val="7F7F7F"/>
      </a:accent6>
      <a:hlink>
        <a:srgbClr val="4757F1"/>
      </a:hlink>
      <a:folHlink>
        <a:srgbClr val="B9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fa22782-d891-4501-aedb-922ae47ec646" xsi:nil="true"/>
    <lcf76f155ced4ddcb4097134ff3c332f xmlns="1b3ca0f9-86c1-43a1-b668-4ee3b41d5dbe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96596777DB4F4A9AB574F234A4DBEF" ma:contentTypeVersion="10" ma:contentTypeDescription="Create a new document." ma:contentTypeScope="" ma:versionID="6d31404e0c1f88604f71933322b1fa2a">
  <xsd:schema xmlns:xsd="http://www.w3.org/2001/XMLSchema" xmlns:xs="http://www.w3.org/2001/XMLSchema" xmlns:p="http://schemas.microsoft.com/office/2006/metadata/properties" xmlns:ns2="1b3ca0f9-86c1-43a1-b668-4ee3b41d5dbe" xmlns:ns3="2fa22782-d891-4501-aedb-922ae47ec646" targetNamespace="http://schemas.microsoft.com/office/2006/metadata/properties" ma:root="true" ma:fieldsID="d9abd9f594413a0dcc264ab7b2b6923a" ns2:_="" ns3:_="">
    <xsd:import namespace="1b3ca0f9-86c1-43a1-b668-4ee3b41d5dbe"/>
    <xsd:import namespace="2fa22782-d891-4501-aedb-922ae47ec64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3ca0f9-86c1-43a1-b668-4ee3b41d5d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8946d1d2-c729-4f2a-b35e-ec3742c621c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a22782-d891-4501-aedb-922ae47ec646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45fbe91c-57c2-4686-8d81-86fd7a1b4723}" ma:internalName="TaxCatchAll" ma:showField="CatchAllData" ma:web="2fa22782-d891-4501-aedb-922ae47ec64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17175F-5E10-4DC0-8523-92303C50C97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C8AC6DC-D7D6-4720-914F-CEDB2651BDC3}">
  <ds:schemaRefs>
    <ds:schemaRef ds:uri="http://schemas.microsoft.com/office/2006/metadata/properties"/>
    <ds:schemaRef ds:uri="http://schemas.microsoft.com/office/infopath/2007/PartnerControls"/>
    <ds:schemaRef ds:uri="2fa22782-d891-4501-aedb-922ae47ec646"/>
    <ds:schemaRef ds:uri="1b3ca0f9-86c1-43a1-b668-4ee3b41d5dbe"/>
  </ds:schemaRefs>
</ds:datastoreItem>
</file>

<file path=customXml/itemProps3.xml><?xml version="1.0" encoding="utf-8"?>
<ds:datastoreItem xmlns:ds="http://schemas.openxmlformats.org/officeDocument/2006/customXml" ds:itemID="{30074F67-C72D-4C6C-B3C5-1BD192D254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b3ca0f9-86c1-43a1-b668-4ee3b41d5dbe"/>
    <ds:schemaRef ds:uri="2fa22782-d891-4501-aedb-922ae47ec64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505</Words>
  <Application>Microsoft Macintosh PowerPoint</Application>
  <PresentationFormat>Breitbild</PresentationFormat>
  <Paragraphs>53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7</vt:i4>
      </vt:variant>
    </vt:vector>
  </HeadingPairs>
  <TitlesOfParts>
    <vt:vector size="16" baseType="lpstr">
      <vt:lpstr>-apple-system</vt:lpstr>
      <vt:lpstr>Arial</vt:lpstr>
      <vt:lpstr>Calibri</vt:lpstr>
      <vt:lpstr>Calibri Light</vt:lpstr>
      <vt:lpstr>Symbol</vt:lpstr>
      <vt:lpstr>Times New Roman</vt:lpstr>
      <vt:lpstr>Verdana</vt:lpstr>
      <vt:lpstr>Office Theme</vt:lpstr>
      <vt:lpstr>1_Office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Alessandra Perna</dc:creator>
  <cp:lastModifiedBy>petra Makovec</cp:lastModifiedBy>
  <cp:revision>44</cp:revision>
  <dcterms:created xsi:type="dcterms:W3CDTF">2022-12-15T11:24:51Z</dcterms:created>
  <dcterms:modified xsi:type="dcterms:W3CDTF">2023-01-24T09:29:14Z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0x0101003496596777DB4F4A9AB574F234A4DBEF</vt:lpwstr>
  </property>
  <property fmtid="{D5CDD505-2E9C-101B-9397-08002B2CF9AE}" pid="3" name="MediaServiceImageTags">
    <vt:lpwstr/>
  </property>
</Properties>
</file>