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145708810" r:id="rId5"/>
    <p:sldId id="2145708489" r:id="rId6"/>
    <p:sldId id="2145708490" r:id="rId7"/>
    <p:sldId id="2145708808" r:id="rId8"/>
    <p:sldId id="2145708812" r:id="rId9"/>
    <p:sldId id="2145708809" r:id="rId10"/>
    <p:sldId id="2145708813" r:id="rId11"/>
    <p:sldId id="2145708814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797" userDrawn="1">
          <p15:clr>
            <a:srgbClr val="A4A3A4"/>
          </p15:clr>
        </p15:guide>
        <p15:guide id="2" orient="horz" pos="1412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orient="horz" pos="28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ika Lauer" initials="AL" lastIdx="13" clrIdx="0">
    <p:extLst>
      <p:ext uri="{19B8F6BF-5375-455C-9EA6-DF929625EA0E}">
        <p15:presenceInfo xmlns:p15="http://schemas.microsoft.com/office/powerpoint/2012/main" userId="S::annika.lauer@ifok.de::d66da307-557b-43cd-a31a-bd2d70a30e1d" providerId="AD"/>
      </p:ext>
    </p:extLst>
  </p:cmAuthor>
  <p:cmAuthor id="2" name="Janina Henning" initials="JH" lastIdx="2" clrIdx="1">
    <p:extLst>
      <p:ext uri="{19B8F6BF-5375-455C-9EA6-DF929625EA0E}">
        <p15:presenceInfo xmlns:p15="http://schemas.microsoft.com/office/powerpoint/2012/main" userId="S::janina.henning@ifok.de::c635ab77-51b7-443e-a87b-73c9e959d0bb" providerId="AD"/>
      </p:ext>
    </p:extLst>
  </p:cmAuthor>
  <p:cmAuthor id="3" name="Felix Neuhaus" initials="FN" lastIdx="1" clrIdx="2">
    <p:extLst>
      <p:ext uri="{19B8F6BF-5375-455C-9EA6-DF929625EA0E}">
        <p15:presenceInfo xmlns:p15="http://schemas.microsoft.com/office/powerpoint/2012/main" userId="S::felix.neuhaus@ifok.de::c9d779a1-9a16-4751-8169-7dfd9c0085a0" providerId="AD"/>
      </p:ext>
    </p:extLst>
  </p:cmAuthor>
  <p:cmAuthor id="4" name="Andrea Herrmann" initials="AH" lastIdx="2" clrIdx="3">
    <p:extLst>
      <p:ext uri="{19B8F6BF-5375-455C-9EA6-DF929625EA0E}">
        <p15:presenceInfo xmlns:p15="http://schemas.microsoft.com/office/powerpoint/2012/main" userId="S::andrea.herrmann@ifok.de::3e7b3461-fc69-430d-a5af-ea409e305cdb" providerId="AD"/>
      </p:ext>
    </p:extLst>
  </p:cmAuthor>
  <p:cmAuthor id="5" name="Noah Damschke" initials="ND" lastIdx="8" clrIdx="4">
    <p:extLst>
      <p:ext uri="{19B8F6BF-5375-455C-9EA6-DF929625EA0E}">
        <p15:presenceInfo xmlns:p15="http://schemas.microsoft.com/office/powerpoint/2012/main" userId="S::noah.damschke@ifok.de::4d3c9e0e-507a-4728-b8d2-323ca2deeb5f" providerId="AD"/>
      </p:ext>
    </p:extLst>
  </p:cmAuthor>
  <p:cmAuthor id="6" name="Maxi de Spirt" initials="MS" lastIdx="5" clrIdx="5">
    <p:extLst>
      <p:ext uri="{19B8F6BF-5375-455C-9EA6-DF929625EA0E}">
        <p15:presenceInfo xmlns:p15="http://schemas.microsoft.com/office/powerpoint/2012/main" userId="S::maxi.de-spirt@ifok.de::e83c3f96-d5d2-40b9-adda-ac56cc9a8b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7C0"/>
    <a:srgbClr val="3132A8"/>
    <a:srgbClr val="F907DC"/>
    <a:srgbClr val="9D9D9B"/>
    <a:srgbClr val="100F9A"/>
    <a:srgbClr val="97A2FE"/>
    <a:srgbClr val="8895FE"/>
    <a:srgbClr val="98A3FF"/>
    <a:srgbClr val="2D2DA7"/>
    <a:srgbClr val="313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6" autoAdjust="0"/>
    <p:restoredTop sz="94582"/>
  </p:normalViewPr>
  <p:slideViewPr>
    <p:cSldViewPr snapToGrid="0">
      <p:cViewPr varScale="1">
        <p:scale>
          <a:sx n="105" d="100"/>
          <a:sy n="105" d="100"/>
        </p:scale>
        <p:origin x="402" y="108"/>
      </p:cViewPr>
      <p:guideLst>
        <p:guide pos="2797"/>
        <p:guide orient="horz" pos="1412"/>
        <p:guide orient="horz" pos="3566"/>
        <p:guide orient="horz" pos="28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AB3F0-9BAB-4AA3-8BF6-735F9FD08653}" type="datetimeFigureOut">
              <a:rPr lang="de-DE" smtClean="0"/>
              <a:t>26.06.2023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F431A-A932-44FC-B078-FD04E952A6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89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ia-x.eu/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05F8CBC-B357-4045-914B-ED7B985BAF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7E083C5-85A4-43AD-9A57-98C467EA6926}"/>
              </a:ext>
            </a:extLst>
          </p:cNvPr>
          <p:cNvSpPr/>
          <p:nvPr userDrawn="1"/>
        </p:nvSpPr>
        <p:spPr>
          <a:xfrm>
            <a:off x="0" y="1903956"/>
            <a:ext cx="12192000" cy="4954044"/>
          </a:xfrm>
          <a:prstGeom prst="rect">
            <a:avLst/>
          </a:prstGeom>
          <a:gradFill>
            <a:gsLst>
              <a:gs pos="56632">
                <a:schemeClr val="accent1">
                  <a:lumMod val="60000"/>
                  <a:lumOff val="40000"/>
                </a:schemeClr>
              </a:gs>
              <a:gs pos="0">
                <a:schemeClr val="accent2">
                  <a:lumMod val="84000"/>
                </a:schemeClr>
              </a:gs>
              <a:gs pos="100000">
                <a:schemeClr val="accent3"/>
              </a:gs>
              <a:gs pos="22000">
                <a:srgbClr val="000094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4358B15-5C81-4F6E-81C6-9A77344B0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939" y="4411383"/>
            <a:ext cx="12675547" cy="52020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08C522B-6862-4EE2-B5EC-2A11B5691F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5026" y="452664"/>
            <a:ext cx="1728000" cy="963692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AEC1CE5-8507-44B4-8F7E-285189F11B3E}"/>
              </a:ext>
            </a:extLst>
          </p:cNvPr>
          <p:cNvCxnSpPr>
            <a:cxnSpLocks/>
          </p:cNvCxnSpPr>
          <p:nvPr userDrawn="1"/>
        </p:nvCxnSpPr>
        <p:spPr>
          <a:xfrm>
            <a:off x="1030737" y="4949717"/>
            <a:ext cx="180000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>
            <a:extLst>
              <a:ext uri="{FF2B5EF4-FFF2-40B4-BE49-F238E27FC236}">
                <a16:creationId xmlns:a16="http://schemas.microsoft.com/office/drawing/2014/main" id="{3528F7F9-67D4-40C7-B8CA-D9AC24A53A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6019" y="2610793"/>
            <a:ext cx="6628268" cy="2022475"/>
          </a:xfrm>
          <a:prstGeom prst="rect">
            <a:avLst/>
          </a:prstGeom>
        </p:spPr>
        <p:txBody>
          <a:bodyPr lIns="0" tIns="0" bIns="0" anchor="b">
            <a:normAutofit/>
          </a:bodyPr>
          <a:lstStyle>
            <a:lvl1pPr algn="l"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This is the title of the presentation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7D1D1ED7-9369-4FFC-B6BE-ED17A04EF0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6019" y="5159374"/>
            <a:ext cx="6628268" cy="762504"/>
          </a:xfrm>
          <a:prstGeom prst="rect">
            <a:avLst/>
          </a:prstGeom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Edit subtitle</a:t>
            </a: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6231F5A9-B8F1-4490-A051-32A74091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019" y="6050472"/>
            <a:ext cx="2070556" cy="365125"/>
          </a:xfrm>
        </p:spPr>
        <p:txBody>
          <a:bodyPr anchor="t" anchorCtr="0"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June, 29th 21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93E810E7-23CF-4632-8F04-5BC7DE2AE9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76612" y="6088572"/>
            <a:ext cx="4257675" cy="36512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Your name, company</a:t>
            </a:r>
          </a:p>
        </p:txBody>
      </p:sp>
    </p:spTree>
    <p:extLst>
      <p:ext uri="{BB962C8B-B14F-4D97-AF65-F5344CB8AC3E}">
        <p14:creationId xmlns:p14="http://schemas.microsoft.com/office/powerpoint/2010/main" val="28458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3EB85B-3EA8-4814-B5ED-06F4F7B8D4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461927"/>
            <a:ext cx="8395833" cy="4775361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263525" indent="-80963">
              <a:lnSpc>
                <a:spcPct val="100000"/>
              </a:lnSpc>
              <a:spcBef>
                <a:spcPts val="800"/>
              </a:spcBef>
              <a:buFontTx/>
              <a:buBlip>
                <a:blip r:embed="rId2"/>
              </a:buBlip>
              <a:defRPr sz="1800"/>
            </a:lvl2pPr>
            <a:lvl3pPr marL="536575" indent="-90488">
              <a:lnSpc>
                <a:spcPct val="100000"/>
              </a:lnSpc>
              <a:spcBef>
                <a:spcPts val="800"/>
              </a:spcBef>
              <a:buFontTx/>
              <a:buBlip>
                <a:blip r:embed="rId3"/>
              </a:buBlip>
              <a:defRPr sz="1800"/>
            </a:lvl3pPr>
            <a:lvl4pPr marL="811213" indent="-90488">
              <a:lnSpc>
                <a:spcPct val="100000"/>
              </a:lnSpc>
              <a:spcBef>
                <a:spcPts val="800"/>
              </a:spcBef>
              <a:buFontTx/>
              <a:buBlip>
                <a:blip r:embed="rId4"/>
              </a:buBlip>
              <a:defRPr sz="1800"/>
            </a:lvl4pPr>
            <a:lvl5pPr marL="982662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5pPr>
            <a:lvl6pPr marL="2514600" indent="-228600">
              <a:buNone/>
              <a:defRPr/>
            </a:lvl6pPr>
          </a:lstStyle>
          <a:p>
            <a:pPr lvl="0"/>
            <a:r>
              <a:rPr lang="de-DE"/>
              <a:t>This is a copy text.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7B921C-DD71-4F98-A33D-A7936778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June, 29th 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372CDE-0269-4A13-98B5-C2021453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Gaia-X Dutch Hub Inauguration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7CF5D1-2B71-44E7-BD5F-23474545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E09-D06A-4765-B4D1-A70A5B2E5B6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A814B79-7DD9-4587-A8FC-4C56C805E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53851"/>
            <a:ext cx="6875155" cy="757619"/>
          </a:xfrm>
          <a:prstGeom prst="rect">
            <a:avLst/>
          </a:prstGeom>
        </p:spPr>
        <p:txBody>
          <a:bodyPr lIns="0" tIns="0" rIns="0"/>
          <a:lstStyle>
            <a:lvl1pPr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This is a headline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DD55423-4C5E-49D0-922D-84E5C37C70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78336" y="368300"/>
            <a:ext cx="1183668" cy="6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9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7B921C-DD71-4F98-A33D-A7936778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June, 29th 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372CDE-0269-4A13-98B5-C2021453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Gaia-X Dutch Hub Inauguration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7CF5D1-2B71-44E7-BD5F-23474545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E09-D06A-4765-B4D1-A70A5B2E5B6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607DA3-FACA-410C-A2F1-29FAB9AB6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5420" y="368300"/>
            <a:ext cx="1183668" cy="65883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A814B79-7DD9-4587-A8FC-4C56C805E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53851"/>
            <a:ext cx="6875155" cy="757619"/>
          </a:xfrm>
          <a:prstGeom prst="rect">
            <a:avLst/>
          </a:prstGeom>
        </p:spPr>
        <p:txBody>
          <a:bodyPr lIns="0" tIns="0" rIns="0"/>
          <a:lstStyle>
            <a:lvl1pPr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This is a headline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BEBD704-F1F8-4C42-824D-C7DE68879B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picture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AE77D14-E038-48E6-AD69-050CCB79F7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8174" y="0"/>
            <a:ext cx="5227874" cy="6858000"/>
          </a:xfrm>
          <a:prstGeom prst="rect">
            <a:avLst/>
          </a:prstGeom>
          <a:gradFill flip="none" rotWithShape="1">
            <a:gsLst>
              <a:gs pos="1770">
                <a:schemeClr val="accent2"/>
              </a:gs>
              <a:gs pos="22000">
                <a:schemeClr val="tx2">
                  <a:alpha val="74000"/>
                </a:schemeClr>
              </a:gs>
              <a:gs pos="62000">
                <a:schemeClr val="accent1">
                  <a:alpha val="0"/>
                </a:schemeClr>
              </a:gs>
            </a:gsLst>
            <a:lin ang="1500000" scaled="0"/>
            <a:tileRect/>
          </a:gradFill>
        </p:spPr>
        <p:txBody>
          <a:bodyPr/>
          <a:lstStyle>
            <a:lvl1pPr marL="0" indent="0" algn="ctr">
              <a:buNone/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69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7B921C-DD71-4F98-A33D-A7936778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June, 29th 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372CDE-0269-4A13-98B5-C2021453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Gaia-X Dutch Hub Inauguration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7CF5D1-2B71-44E7-BD5F-23474545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E09-D06A-4765-B4D1-A70A5B2E5B6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A814B79-7DD9-4587-A8FC-4C56C805E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53851"/>
            <a:ext cx="6875155" cy="757619"/>
          </a:xfrm>
          <a:prstGeom prst="rect">
            <a:avLst/>
          </a:prstGeom>
        </p:spPr>
        <p:txBody>
          <a:bodyPr lIns="0" tIns="0" rIns="0"/>
          <a:lstStyle>
            <a:lvl1pPr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This is a headline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BE35180-5D59-4433-8EBA-5B98ABBD2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8336" y="368300"/>
            <a:ext cx="1183668" cy="6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9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B066A7F-1B93-4905-8CA9-495B41258B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6A158BF-703F-42D8-B1F9-19973D426E29}"/>
              </a:ext>
            </a:extLst>
          </p:cNvPr>
          <p:cNvSpPr/>
          <p:nvPr userDrawn="1"/>
        </p:nvSpPr>
        <p:spPr>
          <a:xfrm>
            <a:off x="0" y="1856100"/>
            <a:ext cx="4648200" cy="4991621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69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0A05EDB-D93B-439C-B793-E61C1AB13C25}"/>
              </a:ext>
            </a:extLst>
          </p:cNvPr>
          <p:cNvSpPr/>
          <p:nvPr userDrawn="1"/>
        </p:nvSpPr>
        <p:spPr>
          <a:xfrm>
            <a:off x="0" y="1866376"/>
            <a:ext cx="12192000" cy="4991623"/>
          </a:xfrm>
          <a:prstGeom prst="rect">
            <a:avLst/>
          </a:prstGeom>
          <a:gradFill>
            <a:gsLst>
              <a:gs pos="0">
                <a:srgbClr val="000094">
                  <a:alpha val="0"/>
                </a:srgbClr>
              </a:gs>
              <a:gs pos="100000">
                <a:schemeClr val="accent3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C4E0629-C2B7-4E47-AC95-F0ABC8B5B2DF}"/>
              </a:ext>
            </a:extLst>
          </p:cNvPr>
          <p:cNvSpPr txBox="1"/>
          <p:nvPr userDrawn="1"/>
        </p:nvSpPr>
        <p:spPr>
          <a:xfrm>
            <a:off x="1739550" y="3189096"/>
            <a:ext cx="6680549" cy="30187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2000"/>
              </a:spcBef>
            </a:pP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Be part </a:t>
            </a: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of </a:t>
            </a: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gaia-x </a:t>
            </a: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and </a:t>
            </a: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create </a:t>
            </a:r>
            <a:b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a</a:t>
            </a: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 future </a:t>
            </a: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that is both </a:t>
            </a: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open </a:t>
            </a: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and</a:t>
            </a: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 fair</a:t>
            </a: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!</a:t>
            </a:r>
            <a:r>
              <a:rPr lang="en-US" sz="3600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​</a:t>
            </a:r>
          </a:p>
          <a:p>
            <a:pPr>
              <a:spcBef>
                <a:spcPts val="2000"/>
              </a:spcBef>
            </a:pP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We are </a:t>
            </a: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happy</a:t>
            </a: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 to </a:t>
            </a: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have you with us</a:t>
            </a: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 and </a:t>
            </a: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welcome you</a:t>
            </a: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.</a:t>
            </a:r>
            <a:r>
              <a:rPr lang="en-US" sz="3600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​</a:t>
            </a:r>
            <a:endParaRPr lang="de-DE" sz="36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9365D1B-A520-4DA6-9332-856E004EFA56}"/>
              </a:ext>
            </a:extLst>
          </p:cNvPr>
          <p:cNvCxnSpPr>
            <a:cxnSpLocks/>
          </p:cNvCxnSpPr>
          <p:nvPr userDrawn="1"/>
        </p:nvCxnSpPr>
        <p:spPr>
          <a:xfrm>
            <a:off x="1911619" y="2971800"/>
            <a:ext cx="216000" cy="0"/>
          </a:xfrm>
          <a:prstGeom prst="line">
            <a:avLst/>
          </a:prstGeom>
          <a:ln w="952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0E281168-5877-40CD-91A1-C90BB52837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026" y="452664"/>
            <a:ext cx="1728000" cy="9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85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B066A7F-1B93-4905-8CA9-495B41258B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6A158BF-703F-42D8-B1F9-19973D426E29}"/>
              </a:ext>
            </a:extLst>
          </p:cNvPr>
          <p:cNvSpPr/>
          <p:nvPr userDrawn="1"/>
        </p:nvSpPr>
        <p:spPr>
          <a:xfrm>
            <a:off x="0" y="1856100"/>
            <a:ext cx="4648200" cy="4991621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69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0A05EDB-D93B-439C-B793-E61C1AB13C25}"/>
              </a:ext>
            </a:extLst>
          </p:cNvPr>
          <p:cNvSpPr/>
          <p:nvPr userDrawn="1"/>
        </p:nvSpPr>
        <p:spPr>
          <a:xfrm>
            <a:off x="0" y="1866376"/>
            <a:ext cx="12192000" cy="4991623"/>
          </a:xfrm>
          <a:prstGeom prst="rect">
            <a:avLst/>
          </a:prstGeom>
          <a:gradFill>
            <a:gsLst>
              <a:gs pos="0">
                <a:srgbClr val="000094">
                  <a:alpha val="0"/>
                </a:srgbClr>
              </a:gs>
              <a:gs pos="100000">
                <a:schemeClr val="accent3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C4E0629-C2B7-4E47-AC95-F0ABC8B5B2DF}"/>
              </a:ext>
            </a:extLst>
          </p:cNvPr>
          <p:cNvSpPr txBox="1"/>
          <p:nvPr userDrawn="1"/>
        </p:nvSpPr>
        <p:spPr>
          <a:xfrm>
            <a:off x="1739550" y="3189096"/>
            <a:ext cx="6680549" cy="30187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2000"/>
              </a:spcBef>
            </a:pPr>
            <a:endParaRPr lang="de-DE" sz="36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9365D1B-A520-4DA6-9332-856E004EFA56}"/>
              </a:ext>
            </a:extLst>
          </p:cNvPr>
          <p:cNvCxnSpPr>
            <a:cxnSpLocks/>
          </p:cNvCxnSpPr>
          <p:nvPr userDrawn="1"/>
        </p:nvCxnSpPr>
        <p:spPr>
          <a:xfrm>
            <a:off x="1911619" y="2971800"/>
            <a:ext cx="216000" cy="0"/>
          </a:xfrm>
          <a:prstGeom prst="line">
            <a:avLst/>
          </a:prstGeom>
          <a:ln w="952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D80C3A-BE6B-4912-9314-6A51580B48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5050" y="3296509"/>
            <a:ext cx="6680549" cy="2700337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>
              <a:spcBef>
                <a:spcPts val="2000"/>
              </a:spcBef>
            </a:pP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Be part </a:t>
            </a: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of </a:t>
            </a: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gaia-x </a:t>
            </a: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and </a:t>
            </a: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create </a:t>
            </a:r>
            <a:b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a</a:t>
            </a: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 future </a:t>
            </a: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that is both </a:t>
            </a: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open </a:t>
            </a: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and</a:t>
            </a: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 fair</a:t>
            </a: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!</a:t>
            </a:r>
            <a:r>
              <a:rPr lang="en-US" sz="3600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​</a:t>
            </a:r>
          </a:p>
          <a:p>
            <a:pPr>
              <a:spcBef>
                <a:spcPts val="2000"/>
              </a:spcBef>
            </a:pP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We are </a:t>
            </a: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happy</a:t>
            </a: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 to </a:t>
            </a: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have you with us</a:t>
            </a: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 and </a:t>
            </a:r>
            <a:r>
              <a:rPr lang="en-US" sz="3600" b="1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welcome you</a:t>
            </a:r>
            <a:r>
              <a:rPr lang="en-US" sz="36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.</a:t>
            </a:r>
            <a:r>
              <a:rPr lang="en-US" sz="3600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​</a:t>
            </a:r>
            <a:endParaRPr lang="de-DE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E614E4D-63B9-415B-B7D0-2741E54A0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026" y="452664"/>
            <a:ext cx="1728000" cy="9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01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B066A7F-1B93-4905-8CA9-495B41258B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6A158BF-703F-42D8-B1F9-19973D426E29}"/>
              </a:ext>
            </a:extLst>
          </p:cNvPr>
          <p:cNvSpPr/>
          <p:nvPr userDrawn="1"/>
        </p:nvSpPr>
        <p:spPr>
          <a:xfrm>
            <a:off x="0" y="1856100"/>
            <a:ext cx="4648200" cy="4991621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69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0A05EDB-D93B-439C-B793-E61C1AB13C25}"/>
              </a:ext>
            </a:extLst>
          </p:cNvPr>
          <p:cNvSpPr/>
          <p:nvPr userDrawn="1"/>
        </p:nvSpPr>
        <p:spPr>
          <a:xfrm>
            <a:off x="0" y="1866376"/>
            <a:ext cx="12192000" cy="4991623"/>
          </a:xfrm>
          <a:prstGeom prst="rect">
            <a:avLst/>
          </a:prstGeom>
          <a:gradFill>
            <a:gsLst>
              <a:gs pos="0">
                <a:srgbClr val="000094">
                  <a:alpha val="0"/>
                </a:srgbClr>
              </a:gs>
              <a:gs pos="100000">
                <a:schemeClr val="accent3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C4E0629-C2B7-4E47-AC95-F0ABC8B5B2DF}"/>
              </a:ext>
            </a:extLst>
          </p:cNvPr>
          <p:cNvSpPr txBox="1"/>
          <p:nvPr userDrawn="1"/>
        </p:nvSpPr>
        <p:spPr>
          <a:xfrm>
            <a:off x="1739550" y="3198149"/>
            <a:ext cx="6680549" cy="30187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2000"/>
              </a:spcBef>
            </a:pPr>
            <a:endParaRPr lang="de-DE" sz="36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9365D1B-A520-4DA6-9332-856E004EFA56}"/>
              </a:ext>
            </a:extLst>
          </p:cNvPr>
          <p:cNvCxnSpPr>
            <a:cxnSpLocks/>
          </p:cNvCxnSpPr>
          <p:nvPr userDrawn="1"/>
        </p:nvCxnSpPr>
        <p:spPr>
          <a:xfrm>
            <a:off x="1911619" y="2971800"/>
            <a:ext cx="216000" cy="0"/>
          </a:xfrm>
          <a:prstGeom prst="line">
            <a:avLst/>
          </a:prstGeom>
          <a:ln w="952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EE614E4D-63B9-415B-B7D0-2741E54A0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026" y="452664"/>
            <a:ext cx="1728000" cy="963692"/>
          </a:xfrm>
          <a:prstGeom prst="rect">
            <a:avLst/>
          </a:prstGeom>
        </p:spPr>
      </p:pic>
      <p:sp>
        <p:nvSpPr>
          <p:cNvPr id="19" name="Textplatzhalter 17">
            <a:extLst>
              <a:ext uri="{FF2B5EF4-FFF2-40B4-BE49-F238E27FC236}">
                <a16:creationId xmlns:a16="http://schemas.microsoft.com/office/drawing/2014/main" id="{6CB84198-E19C-47B2-B123-9A4656E1D5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051" y="3296510"/>
            <a:ext cx="6397625" cy="1346200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Thank you!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041086E-F59E-4B24-A9C2-75C17ABACACC}"/>
              </a:ext>
            </a:extLst>
          </p:cNvPr>
          <p:cNvSpPr txBox="1"/>
          <p:nvPr userDrawn="1"/>
        </p:nvSpPr>
        <p:spPr>
          <a:xfrm>
            <a:off x="1865051" y="5320541"/>
            <a:ext cx="6915510" cy="461665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lvl="0"/>
            <a:r>
              <a:rPr lang="en-US" sz="1500">
                <a:solidFill>
                  <a:schemeClr val="bg1"/>
                </a:solidFill>
              </a:rPr>
              <a:t>© 2021 Gaia-X European Association for Data and Cloud AISBL</a:t>
            </a:r>
          </a:p>
          <a:p>
            <a:pPr lvl="0"/>
            <a:r>
              <a:rPr lang="en-US" sz="1500">
                <a:solidFill>
                  <a:schemeClr val="bg1"/>
                </a:solidFill>
              </a:rPr>
              <a:t>All rights reserved.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848561B-44F5-483B-B746-88898A1F46E8}"/>
              </a:ext>
            </a:extLst>
          </p:cNvPr>
          <p:cNvSpPr txBox="1"/>
          <p:nvPr userDrawn="1"/>
        </p:nvSpPr>
        <p:spPr>
          <a:xfrm>
            <a:off x="1859770" y="5924182"/>
            <a:ext cx="6397625" cy="60016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bg1"/>
                </a:solidFill>
              </a:rPr>
              <a:t>No part of this publication may be reproduced or transmitted in any form or for any purpose without the express written permission of the Gaia-X European Association for Data and Cloud AISBL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www.gaia-x.eu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36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3392" y="1628800"/>
            <a:ext cx="8928992" cy="4104456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667" b="0" baseline="0" smtClean="0">
                <a:solidFill>
                  <a:srgbClr val="004F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Standard-Fließtext: Calibri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  <a:p>
            <a:endParaRPr lang="de-DE" dirty="0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3392" y="476672"/>
            <a:ext cx="768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4667"/>
              </a:lnSpc>
              <a:defRPr sz="4000" b="0">
                <a:solidFill>
                  <a:srgbClr val="004F8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de-DE" dirty="0"/>
              <a:t>Headline Cambria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7680000" y="6309320"/>
            <a:ext cx="3860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Gaia-X Dutch Hub Inauguration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3E369A-F183-42B2-BB52-51EB7C7E3D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700" b="29573"/>
          <a:stretch/>
        </p:blipFill>
        <p:spPr>
          <a:xfrm>
            <a:off x="8871005" y="990600"/>
            <a:ext cx="3347919" cy="5867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54232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C9E42B-2BF7-4EA2-8B2F-05216732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97D489-1BAD-4047-8BD6-CA002FAD7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1A2F77-9F51-4888-B7AF-986371882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7D756A-730A-4B84-BD8D-BEEEB0B6C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AADE-0D2A-48E1-A9C7-B0639FF88C2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D069E8-8D6F-4A04-A4DA-B606F337A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C04F69-1379-4CFE-A44C-E4EE1D5C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3309-C1D2-4C33-A7C1-1E9E87B5188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11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549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21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05F8CBC-B357-4045-914B-ED7B985BAF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7E083C5-85A4-43AD-9A57-98C467EA6926}"/>
              </a:ext>
            </a:extLst>
          </p:cNvPr>
          <p:cNvSpPr/>
          <p:nvPr userDrawn="1"/>
        </p:nvSpPr>
        <p:spPr>
          <a:xfrm>
            <a:off x="0" y="1903956"/>
            <a:ext cx="12192000" cy="4954044"/>
          </a:xfrm>
          <a:prstGeom prst="rect">
            <a:avLst/>
          </a:prstGeom>
          <a:gradFill>
            <a:gsLst>
              <a:gs pos="56632">
                <a:schemeClr val="accent1">
                  <a:lumMod val="60000"/>
                  <a:lumOff val="40000"/>
                </a:schemeClr>
              </a:gs>
              <a:gs pos="0">
                <a:schemeClr val="accent2">
                  <a:lumMod val="84000"/>
                </a:schemeClr>
              </a:gs>
              <a:gs pos="100000">
                <a:schemeClr val="accent3"/>
              </a:gs>
              <a:gs pos="22000">
                <a:srgbClr val="000094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E0ABAC-E02C-4366-A000-FB15348F9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026" y="452664"/>
            <a:ext cx="1728000" cy="963692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BC33B4B-5CB6-4D5E-988A-D62CEB3550DD}"/>
              </a:ext>
            </a:extLst>
          </p:cNvPr>
          <p:cNvCxnSpPr>
            <a:cxnSpLocks/>
          </p:cNvCxnSpPr>
          <p:nvPr userDrawn="1"/>
        </p:nvCxnSpPr>
        <p:spPr>
          <a:xfrm>
            <a:off x="1030737" y="4949717"/>
            <a:ext cx="180000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82ABE876-F1C6-4C38-ABF5-1EF7650E4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6019" y="2610793"/>
            <a:ext cx="6628268" cy="2022475"/>
          </a:xfrm>
          <a:prstGeom prst="rect">
            <a:avLst/>
          </a:prstGeom>
        </p:spPr>
        <p:txBody>
          <a:bodyPr lIns="0" tIns="0" bIns="0" anchor="b">
            <a:normAutofit/>
          </a:bodyPr>
          <a:lstStyle>
            <a:lvl1pPr algn="l"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This is the title of the presentation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0408088A-35A0-421D-8A84-5E36F54810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6019" y="5159374"/>
            <a:ext cx="6628268" cy="762504"/>
          </a:xfrm>
          <a:prstGeom prst="rect">
            <a:avLst/>
          </a:prstGeom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Edit subtitle</a:t>
            </a:r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C9133F49-66CE-4162-9D6B-2E50453FD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019" y="6050472"/>
            <a:ext cx="2070556" cy="365125"/>
          </a:xfrm>
        </p:spPr>
        <p:txBody>
          <a:bodyPr anchor="t" anchorCtr="0"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June, 29th 21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EE3E0350-EE57-4413-AE4E-D569BDA639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76612" y="6088572"/>
            <a:ext cx="4257675" cy="36512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Your name, company</a:t>
            </a:r>
          </a:p>
        </p:txBody>
      </p:sp>
    </p:spTree>
    <p:extLst>
      <p:ext uri="{BB962C8B-B14F-4D97-AF65-F5344CB8AC3E}">
        <p14:creationId xmlns:p14="http://schemas.microsoft.com/office/powerpoint/2010/main" val="3991797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05F8CBC-B357-4045-914B-ED7B985BAF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7E083C5-85A4-43AD-9A57-98C467EA6926}"/>
              </a:ext>
            </a:extLst>
          </p:cNvPr>
          <p:cNvSpPr/>
          <p:nvPr userDrawn="1"/>
        </p:nvSpPr>
        <p:spPr>
          <a:xfrm>
            <a:off x="0" y="1903956"/>
            <a:ext cx="12192000" cy="4954044"/>
          </a:xfrm>
          <a:prstGeom prst="rect">
            <a:avLst/>
          </a:prstGeom>
          <a:gradFill>
            <a:gsLst>
              <a:gs pos="56632">
                <a:schemeClr val="accent1">
                  <a:lumMod val="60000"/>
                  <a:lumOff val="40000"/>
                </a:schemeClr>
              </a:gs>
              <a:gs pos="0">
                <a:schemeClr val="accent2">
                  <a:lumMod val="84000"/>
                </a:schemeClr>
              </a:gs>
              <a:gs pos="100000">
                <a:schemeClr val="accent3"/>
              </a:gs>
              <a:gs pos="22000">
                <a:srgbClr val="000094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4358B15-5C81-4F6E-81C6-9A77344B0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939" y="4411383"/>
            <a:ext cx="12675547" cy="52020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169FB9-4FFD-4257-B3EA-EC910F048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5026" y="452664"/>
            <a:ext cx="1728000" cy="96181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2D2499DA-7C20-4CF1-BFC9-F6B33261BF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6019" y="2610793"/>
            <a:ext cx="6489526" cy="2022475"/>
          </a:xfrm>
          <a:prstGeom prst="rect">
            <a:avLst/>
          </a:prstGeom>
        </p:spPr>
        <p:txBody>
          <a:bodyPr lIns="0" tIns="0" bIns="0" anchor="b">
            <a:normAutofit/>
          </a:bodyPr>
          <a:lstStyle>
            <a:lvl1pPr algn="l"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de-DE"/>
              <a:t>GAIA-x – the st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868B64C9-B0FA-4BC3-8181-82EEFA5E73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6019" y="5171566"/>
            <a:ext cx="6188901" cy="887228"/>
          </a:xfrm>
          <a:prstGeom prst="rect">
            <a:avLst/>
          </a:prstGeom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Edit subtitle</a:t>
            </a: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A9FF7190-E7E0-4F4C-934D-5B39C55C5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019" y="6002847"/>
            <a:ext cx="849775" cy="365125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Apr 15th, 21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602975A-2666-4F68-8AB3-41A4C0D07743}"/>
              </a:ext>
            </a:extLst>
          </p:cNvPr>
          <p:cNvCxnSpPr>
            <a:cxnSpLocks/>
          </p:cNvCxnSpPr>
          <p:nvPr userDrawn="1"/>
        </p:nvCxnSpPr>
        <p:spPr>
          <a:xfrm>
            <a:off x="1018545" y="4974101"/>
            <a:ext cx="180000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391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005840" y="2610720"/>
            <a:ext cx="6627960" cy="2022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B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3376440" y="6067440"/>
            <a:ext cx="4257360" cy="407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FFD1084-9CC6-490A-8735-17727EDBBA6D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096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CE96555-A24F-438C-8786-A70ED1409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81769"/>
            <a:ext cx="12192144" cy="5776231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1D73AF97-E657-410B-8979-223179977D4F}"/>
              </a:ext>
            </a:extLst>
          </p:cNvPr>
          <p:cNvSpPr/>
          <p:nvPr userDrawn="1"/>
        </p:nvSpPr>
        <p:spPr>
          <a:xfrm>
            <a:off x="721895" y="2460171"/>
            <a:ext cx="5903494" cy="3907801"/>
          </a:xfrm>
          <a:prstGeom prst="rect">
            <a:avLst/>
          </a:prstGeom>
          <a:solidFill>
            <a:srgbClr val="000071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latin typeface="+mj-lt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FBAA4CC-366F-4C70-8B62-142F7520BEC3}"/>
              </a:ext>
            </a:extLst>
          </p:cNvPr>
          <p:cNvSpPr/>
          <p:nvPr userDrawn="1"/>
        </p:nvSpPr>
        <p:spPr>
          <a:xfrm rot="10800000">
            <a:off x="-20835" y="-44918"/>
            <a:ext cx="12212834" cy="14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latin typeface="+mj-lt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552C0C0-A186-445E-BD53-C794A9A1DF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1153" y="338610"/>
            <a:ext cx="1476000" cy="82154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E0975E40-BA80-4CD8-A764-654872423D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6019" y="3254755"/>
            <a:ext cx="5378738" cy="1505057"/>
          </a:xfrm>
          <a:prstGeom prst="rect">
            <a:avLst/>
          </a:prstGeom>
        </p:spPr>
        <p:txBody>
          <a:bodyPr lIns="0" tIns="0" bIns="0"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This is the title of </a:t>
            </a:r>
            <a:br>
              <a:rPr lang="de-DE"/>
            </a:br>
            <a:r>
              <a:rPr lang="de-DE"/>
              <a:t>the presentation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AA0F261B-FBF3-44DC-BFAB-FBBF8CF052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6020" y="4945347"/>
            <a:ext cx="5378738" cy="603588"/>
          </a:xfrm>
          <a:prstGeom prst="rect">
            <a:avLst/>
          </a:prstGeom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Edit subtitle</a:t>
            </a:r>
          </a:p>
          <a:p>
            <a:endParaRPr lang="de-DE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181B09B0-EF60-45EE-B918-137A2D2B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019" y="5760326"/>
            <a:ext cx="1780313" cy="365125"/>
          </a:xfrm>
        </p:spPr>
        <p:txBody>
          <a:bodyPr anchor="t" anchorCtr="0"/>
          <a:lstStyle>
            <a:lvl1pPr algn="l"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June, 29th 21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A771EB0-8D55-4AC6-9F58-8EB1330A2E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1565" y="5788901"/>
            <a:ext cx="3163191" cy="365125"/>
          </a:xfrm>
          <a:prstGeom prst="rect">
            <a:avLst/>
          </a:prstGeom>
        </p:spPr>
        <p:txBody>
          <a:bodyPr lIns="0" tIns="0" rIns="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Your name, company</a:t>
            </a:r>
          </a:p>
        </p:txBody>
      </p:sp>
    </p:spTree>
    <p:extLst>
      <p:ext uri="{BB962C8B-B14F-4D97-AF65-F5344CB8AC3E}">
        <p14:creationId xmlns:p14="http://schemas.microsoft.com/office/powerpoint/2010/main" val="2271074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F373E93-FD86-4CD4-9DB7-57AF8E419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80310"/>
            <a:ext cx="12192000" cy="577616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214EF93-2455-4E3F-91E0-B7943F671804}"/>
              </a:ext>
            </a:extLst>
          </p:cNvPr>
          <p:cNvSpPr/>
          <p:nvPr userDrawn="1"/>
        </p:nvSpPr>
        <p:spPr>
          <a:xfrm rot="10800000">
            <a:off x="-20835" y="-44918"/>
            <a:ext cx="12212834" cy="14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latin typeface="+mj-l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4E95868-D70C-4F04-BFA6-137C22D82466}"/>
              </a:ext>
            </a:extLst>
          </p:cNvPr>
          <p:cNvSpPr/>
          <p:nvPr userDrawn="1"/>
        </p:nvSpPr>
        <p:spPr>
          <a:xfrm>
            <a:off x="721895" y="2460171"/>
            <a:ext cx="5903494" cy="3907801"/>
          </a:xfrm>
          <a:prstGeom prst="rect">
            <a:avLst/>
          </a:prstGeom>
          <a:solidFill>
            <a:srgbClr val="000071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latin typeface="+mj-lt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8C40110-27CB-4127-9463-4C3EE0F5CF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1153" y="338610"/>
            <a:ext cx="1476000" cy="82154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39782D-4C20-4969-B121-5823B415BE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6019" y="3254755"/>
            <a:ext cx="5378738" cy="1505057"/>
          </a:xfrm>
          <a:prstGeom prst="rect">
            <a:avLst/>
          </a:prstGeom>
        </p:spPr>
        <p:txBody>
          <a:bodyPr lIns="0" tIns="0" bIns="0"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This is the title of </a:t>
            </a:r>
            <a:br>
              <a:rPr lang="de-DE"/>
            </a:br>
            <a:r>
              <a:rPr lang="de-DE"/>
              <a:t>the presentation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CE2A198B-BBC5-4D56-8B5E-BC821C7174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6020" y="4945347"/>
            <a:ext cx="5378738" cy="603588"/>
          </a:xfrm>
          <a:prstGeom prst="rect">
            <a:avLst/>
          </a:prstGeom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Edit subtitle</a:t>
            </a:r>
          </a:p>
          <a:p>
            <a:endParaRPr lang="de-DE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4E81958C-9184-4F50-A5C1-5585D72D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019" y="5760326"/>
            <a:ext cx="1780313" cy="365125"/>
          </a:xfrm>
        </p:spPr>
        <p:txBody>
          <a:bodyPr anchor="t" anchorCtr="0"/>
          <a:lstStyle>
            <a:lvl1pPr algn="l"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June, 29th 21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EBC2EF37-8EF1-48FB-AEB5-D0356F3FB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1565" y="5788901"/>
            <a:ext cx="3163191" cy="365125"/>
          </a:xfrm>
          <a:prstGeom prst="rect">
            <a:avLst/>
          </a:prstGeom>
        </p:spPr>
        <p:txBody>
          <a:bodyPr lIns="0" tIns="0" rIns="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Your name, company</a:t>
            </a:r>
          </a:p>
        </p:txBody>
      </p:sp>
    </p:spTree>
    <p:extLst>
      <p:ext uri="{BB962C8B-B14F-4D97-AF65-F5344CB8AC3E}">
        <p14:creationId xmlns:p14="http://schemas.microsoft.com/office/powerpoint/2010/main" val="409410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51ACB90-73CF-4E64-8999-95CE87B3E1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94"/>
              </a:gs>
              <a:gs pos="100000">
                <a:srgbClr val="00007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19E9DDFF-2CA2-4C97-813F-EA66BD83C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6248" y="3734173"/>
            <a:ext cx="14099619" cy="520200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74DE5B7-9A92-4F0B-B93D-658B5D56E0FA}"/>
              </a:ext>
            </a:extLst>
          </p:cNvPr>
          <p:cNvSpPr/>
          <p:nvPr userDrawn="1"/>
        </p:nvSpPr>
        <p:spPr>
          <a:xfrm>
            <a:off x="0" y="1856100"/>
            <a:ext cx="12192000" cy="5004000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F5EA6C-7213-4164-B221-18BD32B152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3306" y="3576691"/>
            <a:ext cx="4365947" cy="293177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5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02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F4B880-D9BD-4CD7-8CAE-4EF4DD9994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13876" y="3576691"/>
            <a:ext cx="4052666" cy="12215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This is a chapter </a:t>
            </a:r>
          </a:p>
          <a:p>
            <a:pPr lvl="0"/>
            <a:r>
              <a:rPr lang="de-DE"/>
              <a:t>title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994A368-F586-4262-8D4F-0BA760265B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5026" y="452664"/>
            <a:ext cx="1728000" cy="9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51ACB90-73CF-4E64-8999-95CE87B3E1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94"/>
              </a:gs>
              <a:gs pos="100000">
                <a:srgbClr val="00007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19E9DDFF-2CA2-4C97-813F-EA66BD83C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6248" y="3734173"/>
            <a:ext cx="14099619" cy="520200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74DE5B7-9A92-4F0B-B93D-658B5D56E0FA}"/>
              </a:ext>
            </a:extLst>
          </p:cNvPr>
          <p:cNvSpPr/>
          <p:nvPr userDrawn="1"/>
        </p:nvSpPr>
        <p:spPr>
          <a:xfrm>
            <a:off x="0" y="1856100"/>
            <a:ext cx="12192000" cy="5004000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F5EA6C-7213-4164-B221-18BD32B152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3306" y="3576691"/>
            <a:ext cx="4365947" cy="293177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5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02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F4B880-D9BD-4CD7-8CAE-4EF4DD9994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2660" y="3576691"/>
            <a:ext cx="4052666" cy="12215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This is a chapter </a:t>
            </a:r>
          </a:p>
          <a:p>
            <a:pPr lvl="0"/>
            <a:r>
              <a:rPr lang="de-DE"/>
              <a:t>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80753E-FD6B-4217-B934-89363062D6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7279" y="4378860"/>
            <a:ext cx="1382002" cy="168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.1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40EC9B-FF7B-4454-8875-248CADDA21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5026" y="452664"/>
            <a:ext cx="1728000" cy="9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5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51ACB90-73CF-4E64-8999-95CE87B3E1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94"/>
              </a:gs>
              <a:gs pos="100000">
                <a:srgbClr val="00007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1058CCE-5938-4591-9F4B-A29B24E93605}"/>
              </a:ext>
            </a:extLst>
          </p:cNvPr>
          <p:cNvSpPr/>
          <p:nvPr userDrawn="1"/>
        </p:nvSpPr>
        <p:spPr>
          <a:xfrm>
            <a:off x="0" y="1856100"/>
            <a:ext cx="12204000" cy="5004000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A8248FC-08B1-48A4-886E-7BA25F912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3307" y="3576691"/>
            <a:ext cx="3795820" cy="293177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5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02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E198C49-29DC-472F-8ADD-9A0D54364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026" y="452664"/>
            <a:ext cx="1728000" cy="963692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50974AE-EFF0-4BEC-BB99-405918099218}"/>
              </a:ext>
            </a:extLst>
          </p:cNvPr>
          <p:cNvCxnSpPr>
            <a:cxnSpLocks/>
          </p:cNvCxnSpPr>
          <p:nvPr userDrawn="1"/>
        </p:nvCxnSpPr>
        <p:spPr>
          <a:xfrm>
            <a:off x="4826233" y="3650833"/>
            <a:ext cx="234000" cy="0"/>
          </a:xfrm>
          <a:prstGeom prst="line">
            <a:avLst/>
          </a:prstGeom>
          <a:ln w="635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EC68017-F9F0-4FE1-9FBC-25F369FAEE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13876" y="3859670"/>
            <a:ext cx="4052666" cy="12215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This is a chapter </a:t>
            </a:r>
          </a:p>
          <a:p>
            <a:pPr lvl="0"/>
            <a:r>
              <a:rPr lang="de-DE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7905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7B921C-DD71-4F98-A33D-A7936778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June, 29th 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372CDE-0269-4A13-98B5-C2021453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Gaia-X Dutch Hub Inauguration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7CF5D1-2B71-44E7-BD5F-23474545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E09-D06A-4765-B4D1-A70A5B2E5B6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607DA3-FACA-410C-A2F1-29FAB9AB6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8336" y="368300"/>
            <a:ext cx="1183668" cy="658834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1704F4A-B312-4280-A99B-AC4E41C0F8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1093" y="1606651"/>
            <a:ext cx="6120000" cy="280693"/>
          </a:xfrm>
          <a:prstGeom prst="rect">
            <a:avLst/>
          </a:prstGeom>
        </p:spPr>
        <p:txBody>
          <a:bodyPr lIns="0" tIns="0" bIns="0"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This is a topic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8F03557-5B71-40A8-80D8-7C031BFDD4D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52450" y="1606651"/>
            <a:ext cx="473075" cy="407693"/>
          </a:xfrm>
          <a:prstGeom prst="rect">
            <a:avLst/>
          </a:prstGeom>
        </p:spPr>
        <p:txBody>
          <a:bodyPr lIns="0" tIns="0" rIns="0"/>
          <a:lstStyle>
            <a:lvl1pPr marL="0" indent="0" algn="l">
              <a:lnSpc>
                <a:spcPts val="2300"/>
              </a:lnSpc>
              <a:spcBef>
                <a:spcPts val="2000"/>
              </a:spcBef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 b="0">
                <a:latin typeface="+mj-lt"/>
              </a:defRPr>
            </a:lvl2pPr>
            <a:lvl3pPr marL="914400" indent="0">
              <a:buNone/>
              <a:defRPr sz="1800" b="0">
                <a:latin typeface="+mj-lt"/>
              </a:defRPr>
            </a:lvl3pPr>
            <a:lvl4pPr marL="1371600" indent="0">
              <a:buNone/>
              <a:defRPr sz="1800" b="0">
                <a:latin typeface="+mj-lt"/>
              </a:defRPr>
            </a:lvl4pPr>
            <a:lvl5pPr marL="1828800" indent="0">
              <a:buNone/>
              <a:defRPr sz="1800" b="0">
                <a:latin typeface="+mj-lt"/>
              </a:defRPr>
            </a:lvl5pPr>
          </a:lstStyle>
          <a:p>
            <a:pPr lvl="0"/>
            <a:r>
              <a:rPr lang="de-DE"/>
              <a:t>01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34E227F7-4BD6-4C8D-A799-5AEA9C981783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71093" y="2232007"/>
            <a:ext cx="6120000" cy="280693"/>
          </a:xfrm>
          <a:prstGeom prst="rect">
            <a:avLst/>
          </a:prstGeom>
        </p:spPr>
        <p:txBody>
          <a:bodyPr lIns="0" t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This is a topic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6E35B84-E933-4E37-8C47-2C4F19F1E32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52450" y="2232007"/>
            <a:ext cx="473075" cy="407693"/>
          </a:xfrm>
          <a:prstGeom prst="rect">
            <a:avLst/>
          </a:prstGeom>
        </p:spPr>
        <p:txBody>
          <a:bodyPr lIns="0" tIns="0" rIns="0"/>
          <a:lstStyle>
            <a:lvl1pPr marL="0" indent="0" algn="l">
              <a:lnSpc>
                <a:spcPts val="2300"/>
              </a:lnSpc>
              <a:spcBef>
                <a:spcPts val="2000"/>
              </a:spcBef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 b="0">
                <a:latin typeface="+mj-lt"/>
              </a:defRPr>
            </a:lvl2pPr>
            <a:lvl3pPr marL="914400" indent="0">
              <a:buNone/>
              <a:defRPr sz="1800" b="0">
                <a:latin typeface="+mj-lt"/>
              </a:defRPr>
            </a:lvl3pPr>
            <a:lvl4pPr marL="1371600" indent="0">
              <a:buNone/>
              <a:defRPr sz="1800" b="0">
                <a:latin typeface="+mj-lt"/>
              </a:defRPr>
            </a:lvl4pPr>
            <a:lvl5pPr marL="1828800" indent="0">
              <a:buNone/>
              <a:defRPr sz="1800" b="0">
                <a:latin typeface="+mj-lt"/>
              </a:defRPr>
            </a:lvl5pPr>
          </a:lstStyle>
          <a:p>
            <a:pPr lvl="0"/>
            <a:r>
              <a:rPr lang="de-DE"/>
              <a:t>02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39FE1244-9B38-4E13-BAB9-A0FAFAC4864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271093" y="2857363"/>
            <a:ext cx="6120000" cy="280693"/>
          </a:xfrm>
          <a:prstGeom prst="rect">
            <a:avLst/>
          </a:prstGeom>
        </p:spPr>
        <p:txBody>
          <a:bodyPr lIns="0" t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This is a topic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ED115436-7B46-4A85-B13B-D414D292C9E1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552450" y="2857363"/>
            <a:ext cx="473075" cy="407693"/>
          </a:xfrm>
          <a:prstGeom prst="rect">
            <a:avLst/>
          </a:prstGeom>
        </p:spPr>
        <p:txBody>
          <a:bodyPr lIns="0" tIns="0" rIns="0"/>
          <a:lstStyle>
            <a:lvl1pPr marL="0" indent="0" algn="l">
              <a:lnSpc>
                <a:spcPts val="2300"/>
              </a:lnSpc>
              <a:spcBef>
                <a:spcPts val="2000"/>
              </a:spcBef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 b="0">
                <a:latin typeface="+mj-lt"/>
              </a:defRPr>
            </a:lvl2pPr>
            <a:lvl3pPr marL="914400" indent="0">
              <a:buNone/>
              <a:defRPr sz="1800" b="0">
                <a:latin typeface="+mj-lt"/>
              </a:defRPr>
            </a:lvl3pPr>
            <a:lvl4pPr marL="1371600" indent="0">
              <a:buNone/>
              <a:defRPr sz="1800" b="0">
                <a:latin typeface="+mj-lt"/>
              </a:defRPr>
            </a:lvl4pPr>
            <a:lvl5pPr marL="1828800" indent="0">
              <a:buNone/>
              <a:defRPr sz="1800" b="0">
                <a:latin typeface="+mj-lt"/>
              </a:defRPr>
            </a:lvl5pPr>
          </a:lstStyle>
          <a:p>
            <a:pPr lvl="0"/>
            <a:r>
              <a:rPr lang="de-DE"/>
              <a:t>03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CD48362C-06EA-4B32-8061-61E670C28D60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271093" y="3482719"/>
            <a:ext cx="6120000" cy="280693"/>
          </a:xfrm>
          <a:prstGeom prst="rect">
            <a:avLst/>
          </a:prstGeom>
        </p:spPr>
        <p:txBody>
          <a:bodyPr lIns="0" t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This is a topic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8609564-AFB3-4B1E-944F-B641CB949903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552450" y="3482719"/>
            <a:ext cx="473075" cy="407693"/>
          </a:xfrm>
          <a:prstGeom prst="rect">
            <a:avLst/>
          </a:prstGeom>
        </p:spPr>
        <p:txBody>
          <a:bodyPr lIns="0" tIns="0" rIns="0"/>
          <a:lstStyle>
            <a:lvl1pPr marL="0" indent="0" algn="l">
              <a:lnSpc>
                <a:spcPts val="2300"/>
              </a:lnSpc>
              <a:spcBef>
                <a:spcPts val="2000"/>
              </a:spcBef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 b="0">
                <a:latin typeface="+mj-lt"/>
              </a:defRPr>
            </a:lvl2pPr>
            <a:lvl3pPr marL="914400" indent="0">
              <a:buNone/>
              <a:defRPr sz="1800" b="0">
                <a:latin typeface="+mj-lt"/>
              </a:defRPr>
            </a:lvl3pPr>
            <a:lvl4pPr marL="1371600" indent="0">
              <a:buNone/>
              <a:defRPr sz="1800" b="0">
                <a:latin typeface="+mj-lt"/>
              </a:defRPr>
            </a:lvl4pPr>
            <a:lvl5pPr marL="1828800" indent="0">
              <a:buNone/>
              <a:defRPr sz="1800" b="0">
                <a:latin typeface="+mj-lt"/>
              </a:defRPr>
            </a:lvl5pPr>
          </a:lstStyle>
          <a:p>
            <a:pPr lvl="0"/>
            <a:r>
              <a:rPr lang="de-DE"/>
              <a:t>04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D4EFD030-3884-46E3-B63E-FB3A77A93E5D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271093" y="4108075"/>
            <a:ext cx="6120000" cy="280693"/>
          </a:xfrm>
          <a:prstGeom prst="rect">
            <a:avLst/>
          </a:prstGeom>
        </p:spPr>
        <p:txBody>
          <a:bodyPr lIns="0" t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This is a topic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8EAF93B9-68EC-4C42-9C97-45C22CDD734A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552450" y="4108075"/>
            <a:ext cx="473075" cy="407693"/>
          </a:xfrm>
          <a:prstGeom prst="rect">
            <a:avLst/>
          </a:prstGeom>
        </p:spPr>
        <p:txBody>
          <a:bodyPr lIns="0" tIns="0" rIns="0"/>
          <a:lstStyle>
            <a:lvl1pPr marL="0" indent="0" algn="l">
              <a:lnSpc>
                <a:spcPts val="2300"/>
              </a:lnSpc>
              <a:spcBef>
                <a:spcPts val="2000"/>
              </a:spcBef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 b="0">
                <a:latin typeface="+mj-lt"/>
              </a:defRPr>
            </a:lvl2pPr>
            <a:lvl3pPr marL="914400" indent="0">
              <a:buNone/>
              <a:defRPr sz="1800" b="0">
                <a:latin typeface="+mj-lt"/>
              </a:defRPr>
            </a:lvl3pPr>
            <a:lvl4pPr marL="1371600" indent="0">
              <a:buNone/>
              <a:defRPr sz="1800" b="0">
                <a:latin typeface="+mj-lt"/>
              </a:defRPr>
            </a:lvl4pPr>
            <a:lvl5pPr marL="1828800" indent="0">
              <a:buNone/>
              <a:defRPr sz="1800" b="0">
                <a:latin typeface="+mj-lt"/>
              </a:defRPr>
            </a:lvl5pPr>
          </a:lstStyle>
          <a:p>
            <a:pPr lvl="0"/>
            <a:r>
              <a:rPr lang="de-DE"/>
              <a:t>05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C6A805B9-155F-4325-B953-748606AD9BB7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1254764" y="4733431"/>
            <a:ext cx="6120000" cy="280693"/>
          </a:xfrm>
          <a:prstGeom prst="rect">
            <a:avLst/>
          </a:prstGeom>
        </p:spPr>
        <p:txBody>
          <a:bodyPr lIns="0" t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This is a topic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659FD8D3-911F-4202-A648-1CAC292E4AA5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536121" y="4733431"/>
            <a:ext cx="473075" cy="407693"/>
          </a:xfrm>
          <a:prstGeom prst="rect">
            <a:avLst/>
          </a:prstGeom>
        </p:spPr>
        <p:txBody>
          <a:bodyPr lIns="0" tIns="0" rIns="0"/>
          <a:lstStyle>
            <a:lvl1pPr marL="0" indent="0" algn="l">
              <a:lnSpc>
                <a:spcPts val="2300"/>
              </a:lnSpc>
              <a:spcBef>
                <a:spcPts val="2000"/>
              </a:spcBef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 b="0">
                <a:latin typeface="+mj-lt"/>
              </a:defRPr>
            </a:lvl2pPr>
            <a:lvl3pPr marL="914400" indent="0">
              <a:buNone/>
              <a:defRPr sz="1800" b="0">
                <a:latin typeface="+mj-lt"/>
              </a:defRPr>
            </a:lvl3pPr>
            <a:lvl4pPr marL="1371600" indent="0">
              <a:buNone/>
              <a:defRPr sz="1800" b="0">
                <a:latin typeface="+mj-lt"/>
              </a:defRPr>
            </a:lvl4pPr>
            <a:lvl5pPr marL="1828800" indent="0">
              <a:buNone/>
              <a:defRPr sz="1800" b="0">
                <a:latin typeface="+mj-lt"/>
              </a:defRPr>
            </a:lvl5pPr>
          </a:lstStyle>
          <a:p>
            <a:pPr lvl="0"/>
            <a:r>
              <a:rPr lang="de-DE"/>
              <a:t>06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C8883233-3AB4-4750-B7E4-C05E86234AFA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1254764" y="5358790"/>
            <a:ext cx="6120000" cy="280693"/>
          </a:xfrm>
          <a:prstGeom prst="rect">
            <a:avLst/>
          </a:prstGeom>
        </p:spPr>
        <p:txBody>
          <a:bodyPr lIns="0" t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This is a topic</a:t>
            </a:r>
          </a:p>
        </p:txBody>
      </p:sp>
      <p:sp>
        <p:nvSpPr>
          <p:cNvPr id="21" name="Inhaltsplatzhalter 3">
            <a:extLst>
              <a:ext uri="{FF2B5EF4-FFF2-40B4-BE49-F238E27FC236}">
                <a16:creationId xmlns:a16="http://schemas.microsoft.com/office/drawing/2014/main" id="{534F42E2-7C55-44D9-B171-D2DE36F31CCE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536121" y="5358790"/>
            <a:ext cx="473075" cy="407693"/>
          </a:xfrm>
          <a:prstGeom prst="rect">
            <a:avLst/>
          </a:prstGeom>
        </p:spPr>
        <p:txBody>
          <a:bodyPr lIns="0" tIns="0" rIns="0"/>
          <a:lstStyle>
            <a:lvl1pPr marL="0" indent="0" algn="l">
              <a:lnSpc>
                <a:spcPts val="2300"/>
              </a:lnSpc>
              <a:spcBef>
                <a:spcPts val="2000"/>
              </a:spcBef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 b="0">
                <a:latin typeface="+mj-lt"/>
              </a:defRPr>
            </a:lvl2pPr>
            <a:lvl3pPr marL="914400" indent="0">
              <a:buNone/>
              <a:defRPr sz="1800" b="0">
                <a:latin typeface="+mj-lt"/>
              </a:defRPr>
            </a:lvl3pPr>
            <a:lvl4pPr marL="1371600" indent="0">
              <a:buNone/>
              <a:defRPr sz="1800" b="0">
                <a:latin typeface="+mj-lt"/>
              </a:defRPr>
            </a:lvl4pPr>
            <a:lvl5pPr marL="1828800" indent="0">
              <a:buNone/>
              <a:defRPr sz="1800" b="0">
                <a:latin typeface="+mj-lt"/>
              </a:defRPr>
            </a:lvl5pPr>
          </a:lstStyle>
          <a:p>
            <a:pPr lvl="0"/>
            <a:r>
              <a:rPr lang="de-DE"/>
              <a:t>07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7E9692B-183E-4452-962F-5565E0366558}"/>
              </a:ext>
            </a:extLst>
          </p:cNvPr>
          <p:cNvCxnSpPr>
            <a:cxnSpLocks/>
          </p:cNvCxnSpPr>
          <p:nvPr userDrawn="1"/>
        </p:nvCxnSpPr>
        <p:spPr>
          <a:xfrm>
            <a:off x="590028" y="1363996"/>
            <a:ext cx="288000" cy="0"/>
          </a:xfrm>
          <a:prstGeom prst="line">
            <a:avLst/>
          </a:prstGeom>
          <a:ln w="444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2745757A-4D76-4D5E-AA6D-8ABC7173609F}"/>
              </a:ext>
            </a:extLst>
          </p:cNvPr>
          <p:cNvCxnSpPr>
            <a:cxnSpLocks/>
          </p:cNvCxnSpPr>
          <p:nvPr userDrawn="1"/>
        </p:nvCxnSpPr>
        <p:spPr>
          <a:xfrm>
            <a:off x="1271093" y="1363996"/>
            <a:ext cx="6120000" cy="0"/>
          </a:xfrm>
          <a:prstGeom prst="line">
            <a:avLst/>
          </a:prstGeom>
          <a:ln w="44450" cap="rnd">
            <a:gradFill>
              <a:gsLst>
                <a:gs pos="0">
                  <a:schemeClr val="accent2"/>
                </a:gs>
                <a:gs pos="74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el 1">
            <a:extLst>
              <a:ext uri="{FF2B5EF4-FFF2-40B4-BE49-F238E27FC236}">
                <a16:creationId xmlns:a16="http://schemas.microsoft.com/office/drawing/2014/main" id="{F7A7C660-EAC9-4188-9A7D-155F023CD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53851"/>
            <a:ext cx="6875155" cy="757619"/>
          </a:xfrm>
          <a:prstGeom prst="rect">
            <a:avLst/>
          </a:prstGeom>
        </p:spPr>
        <p:txBody>
          <a:bodyPr lIns="0" tIns="0" rIns="0"/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de-D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65481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3EB85B-3EA8-4814-B5ED-06F4F7B8D4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461927"/>
            <a:ext cx="8395833" cy="4775361"/>
          </a:xfrm>
          <a:prstGeom prst="rect">
            <a:avLst/>
          </a:prstGeom>
        </p:spPr>
        <p:txBody>
          <a:bodyPr lIns="0" tIns="0"/>
          <a:lstStyle>
            <a:lvl1pPr marL="324000" indent="-324000">
              <a:lnSpc>
                <a:spcPct val="110000"/>
              </a:lnSpc>
              <a:spcBef>
                <a:spcPts val="800"/>
              </a:spcBef>
              <a:buFontTx/>
              <a:buBlip>
                <a:blip r:embed="rId2"/>
              </a:buBlip>
              <a:defRPr sz="18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612000" indent="-324000">
              <a:lnSpc>
                <a:spcPct val="110000"/>
              </a:lnSpc>
              <a:spcBef>
                <a:spcPts val="800"/>
              </a:spcBef>
              <a:buFontTx/>
              <a:buBlip>
                <a:blip r:embed="rId3"/>
              </a:buBlip>
              <a:defRPr sz="1800">
                <a:solidFill>
                  <a:schemeClr val="accent6">
                    <a:lumMod val="50000"/>
                  </a:schemeClr>
                </a:solidFill>
                <a:latin typeface="+mn-lt"/>
              </a:defRPr>
            </a:lvl2pPr>
            <a:lvl3pPr marL="898525" indent="-323850">
              <a:lnSpc>
                <a:spcPct val="110000"/>
              </a:lnSpc>
              <a:spcBef>
                <a:spcPts val="800"/>
              </a:spcBef>
              <a:buFontTx/>
              <a:buBlip>
                <a:blip r:embed="rId4"/>
              </a:buBlip>
              <a:defRPr sz="1800">
                <a:solidFill>
                  <a:schemeClr val="accent6">
                    <a:lumMod val="50000"/>
                  </a:schemeClr>
                </a:solidFill>
                <a:latin typeface="+mn-lt"/>
              </a:defRPr>
            </a:lvl3pPr>
            <a:lvl4pPr marL="1152000" indent="-287338">
              <a:lnSpc>
                <a:spcPct val="110000"/>
              </a:lnSpc>
              <a:spcBef>
                <a:spcPts val="800"/>
              </a:spcBef>
              <a:buFontTx/>
              <a:buBlip>
                <a:blip r:embed="rId5"/>
              </a:buBlip>
              <a:defRPr sz="1800">
                <a:solidFill>
                  <a:schemeClr val="accent6">
                    <a:lumMod val="50000"/>
                  </a:schemeClr>
                </a:solidFill>
                <a:latin typeface="+mn-lt"/>
              </a:defRPr>
            </a:lvl4pPr>
            <a:lvl5pPr marL="1404000" marR="0" indent="-28800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8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>
              <a:buNone/>
              <a:defRPr/>
            </a:lvl6pPr>
          </a:lstStyle>
          <a:p>
            <a:pPr lvl="0"/>
            <a:r>
              <a:rPr lang="de-DE"/>
              <a:t>This is a bullet point</a:t>
            </a:r>
          </a:p>
          <a:p>
            <a:pPr lvl="1"/>
            <a:r>
              <a:rPr lang="de-DE"/>
              <a:t>This is a bullet point level 2</a:t>
            </a:r>
          </a:p>
          <a:p>
            <a:pPr lvl="2"/>
            <a:r>
              <a:rPr lang="de-DE"/>
              <a:t>This is a bullet point 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4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7B921C-DD71-4F98-A33D-A7936778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June, 29th 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372CDE-0269-4A13-98B5-C2021453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Gaia-X Dutch Hub Inauguration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7CF5D1-2B71-44E7-BD5F-23474545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E09-D06A-4765-B4D1-A70A5B2E5B6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A814B79-7DD9-4587-A8FC-4C56C805E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53851"/>
            <a:ext cx="6875155" cy="757619"/>
          </a:xfrm>
          <a:prstGeom prst="rect">
            <a:avLst/>
          </a:prstGeom>
        </p:spPr>
        <p:txBody>
          <a:bodyPr lIns="0" tIns="0" rIns="0"/>
          <a:lstStyle>
            <a:lvl1pPr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This is a headline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F6E983-D203-4490-8A09-CD042DC74C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8336" y="368300"/>
            <a:ext cx="1183668" cy="6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3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D06D6B-615D-40EC-A313-093EE9F22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37727" y="6377125"/>
            <a:ext cx="849775" cy="365125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June, 29th 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3FE9F4-3C2C-415D-80B5-C9D4E709E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77125"/>
            <a:ext cx="4114800" cy="365125"/>
          </a:xfrm>
          <a:prstGeom prst="rect">
            <a:avLst/>
          </a:prstGeom>
        </p:spPr>
        <p:txBody>
          <a:bodyPr vert="horz" lIns="0" tIns="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Gaia-X Dutch Hub Inauguration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0263FF-4A53-40DC-8D53-CCA50EB96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7818" y="6377125"/>
            <a:ext cx="510070" cy="365125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35E09-D06A-4765-B4D1-A70A5B2E5B6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MSIPCMContentMarking" descr="{&quot;HashCode&quot;:1622173095,&quot;Placement&quot;:&quot;Footer&quot;,&quot;Top&quot;:522.862549,&quot;Left&quot;:0.0,&quot;SlideWidth&quot;:960,&quot;SlideHeight&quot;:540}"/>
          <p:cNvSpPr txBox="1"/>
          <p:nvPr userDrawn="1"/>
        </p:nvSpPr>
        <p:spPr>
          <a:xfrm>
            <a:off x="0" y="6640354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  <a:endParaRPr lang="de-DE" sz="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6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00" r:id="rId3"/>
    <p:sldLayoutId id="2147483702" r:id="rId4"/>
    <p:sldLayoutId id="2147483712" r:id="rId5"/>
    <p:sldLayoutId id="2147483705" r:id="rId6"/>
    <p:sldLayoutId id="2147483707" r:id="rId7"/>
    <p:sldLayoutId id="2147483665" r:id="rId8"/>
    <p:sldLayoutId id="2147483684" r:id="rId9"/>
    <p:sldLayoutId id="2147483704" r:id="rId10"/>
    <p:sldLayoutId id="2147483692" r:id="rId11"/>
    <p:sldLayoutId id="2147483685" r:id="rId12"/>
    <p:sldLayoutId id="2147483697" r:id="rId13"/>
    <p:sldLayoutId id="2147483711" r:id="rId14"/>
    <p:sldLayoutId id="2147483714" r:id="rId15"/>
    <p:sldLayoutId id="2147483742" r:id="rId16"/>
    <p:sldLayoutId id="2147483893" r:id="rId17"/>
    <p:sldLayoutId id="2147483896" r:id="rId18"/>
    <p:sldLayoutId id="2147483900" r:id="rId19"/>
    <p:sldLayoutId id="2147483902" r:id="rId20"/>
    <p:sldLayoutId id="2147483903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orient="horz" pos="278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5" orient="horz" pos="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ia-x.eu/wp-content/uploads/files/2021-12/Vision%20&amp;%20Strategy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BB699-1EBB-4DD0-B08B-6FA715DB4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017" y="2610793"/>
            <a:ext cx="10221964" cy="1951479"/>
          </a:xfrm>
          <a:prstGeom prst="rect">
            <a:avLst/>
          </a:prstGeom>
        </p:spPr>
        <p:txBody>
          <a:bodyPr lIns="0" tIns="0" rIns="91440" bIns="0" anchor="b"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en-US" sz="5300" dirty="0"/>
              <a:t>Gaia-X </a:t>
            </a:r>
            <a:r>
              <a:rPr lang="en-US" sz="5300" dirty="0" smtClean="0"/>
              <a:t>Policy Rules </a:t>
            </a:r>
            <a:r>
              <a:rPr lang="en-US" sz="5300" dirty="0"/>
              <a:t>Committee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680E96-9D35-40F0-B6F4-F7F3B1375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26.06.2023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27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8A525392-9FBA-6D4B-F71A-1D276DD3C94A}"/>
              </a:ext>
            </a:extLst>
          </p:cNvPr>
          <p:cNvSpPr txBox="1">
            <a:spLocks/>
          </p:cNvSpPr>
          <p:nvPr/>
        </p:nvSpPr>
        <p:spPr>
          <a:xfrm>
            <a:off x="472317" y="351363"/>
            <a:ext cx="10423167" cy="522349"/>
          </a:xfrm>
          <a:prstGeom prst="rect">
            <a:avLst/>
          </a:prstGeom>
        </p:spPr>
        <p:txBody>
          <a:bodyPr lIns="0" tIns="0" rIns="90000" bIns="45000" anchor="ctr">
            <a:normAutofit/>
          </a:bodyPr>
          <a:lstStyle>
            <a:lvl1pPr marL="603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009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Policy </a:t>
            </a:r>
            <a:r>
              <a:rPr lang="pl-P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Committee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740CDA-C4E2-3E59-5CE5-9F99E837B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1" t="12121" r="44186" b="33814"/>
          <a:stretch/>
        </p:blipFill>
        <p:spPr>
          <a:xfrm>
            <a:off x="7333691" y="2181812"/>
            <a:ext cx="3962959" cy="4097867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567A1D-7F22-2AE6-1619-1B4F74EE4DF6}"/>
              </a:ext>
            </a:extLst>
          </p:cNvPr>
          <p:cNvSpPr txBox="1"/>
          <p:nvPr/>
        </p:nvSpPr>
        <p:spPr>
          <a:xfrm>
            <a:off x="947166" y="1368424"/>
            <a:ext cx="58632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4"/>
                </a:solidFill>
              </a:rPr>
              <a:t>Mission Statement: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accent4"/>
                </a:solidFill>
              </a:rPr>
              <a:t>“The </a:t>
            </a:r>
            <a:r>
              <a:rPr lang="en-GB" sz="2000" dirty="0">
                <a:solidFill>
                  <a:schemeClr val="accent4"/>
                </a:solidFill>
              </a:rPr>
              <a:t>Policy Rules Committee translates the </a:t>
            </a:r>
            <a:r>
              <a:rPr lang="en-GB" sz="2000" dirty="0">
                <a:solidFill>
                  <a:schemeClr val="accent4"/>
                </a:solidFill>
                <a:hlinkClick r:id="rId3"/>
              </a:rPr>
              <a:t>guiding principles</a:t>
            </a:r>
            <a:r>
              <a:rPr lang="en-GB" sz="2000" dirty="0">
                <a:solidFill>
                  <a:schemeClr val="accent4"/>
                </a:solidFill>
              </a:rPr>
              <a:t> of Gaia-X into </a:t>
            </a:r>
            <a:r>
              <a:rPr lang="en-GB" sz="2000" dirty="0" smtClean="0">
                <a:solidFill>
                  <a:schemeClr val="accent4"/>
                </a:solidFill>
              </a:rPr>
              <a:t>high-level </a:t>
            </a:r>
            <a:r>
              <a:rPr lang="en-GB" sz="2000" dirty="0">
                <a:solidFill>
                  <a:schemeClr val="accent4"/>
                </a:solidFill>
              </a:rPr>
              <a:t>and low-level requirements, which are then implemented at a technical level, with the aim to safeguard and increase the added value of the Gaia-X initiative</a:t>
            </a:r>
            <a:r>
              <a:rPr lang="en-GB" sz="2000" dirty="0" smtClean="0">
                <a:solidFill>
                  <a:schemeClr val="accent4"/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8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8A525392-9FBA-6D4B-F71A-1D276DD3C94A}"/>
              </a:ext>
            </a:extLst>
          </p:cNvPr>
          <p:cNvSpPr txBox="1">
            <a:spLocks/>
          </p:cNvSpPr>
          <p:nvPr/>
        </p:nvSpPr>
        <p:spPr>
          <a:xfrm>
            <a:off x="472317" y="351363"/>
            <a:ext cx="10423167" cy="522349"/>
          </a:xfrm>
          <a:prstGeom prst="rect">
            <a:avLst/>
          </a:prstGeom>
        </p:spPr>
        <p:txBody>
          <a:bodyPr lIns="0" tIns="0" rIns="90000" bIns="45000" anchor="ctr">
            <a:normAutofit fontScale="92500" lnSpcReduction="10000"/>
          </a:bodyPr>
          <a:lstStyle>
            <a:lvl1pPr marL="603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009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Policy </a:t>
            </a:r>
            <a:r>
              <a:rPr lang="pl-P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9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Committee Achievements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C87C0DE-28AA-E9A5-CA96-DC447FACD426}"/>
              </a:ext>
            </a:extLst>
          </p:cNvPr>
          <p:cNvSpPr txBox="1"/>
          <p:nvPr/>
        </p:nvSpPr>
        <p:spPr>
          <a:xfrm>
            <a:off x="785240" y="873712"/>
            <a:ext cx="9958959" cy="513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Overall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the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PRC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has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completed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the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task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of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PRD 23.06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with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input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and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feedback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from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lighthouse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s,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members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and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users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The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previous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ly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seperate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key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documents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Policy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Rules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Document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(PRD)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and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Levels&amp;Labels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(L&amp;L)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have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been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combined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making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them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fuly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aligned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cross-referenced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and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user-</a:t>
            </a:r>
            <a:r>
              <a:rPr lang="de-DE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friendly</a:t>
            </a:r>
            <a:r>
              <a:rPr lang="de-DE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The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former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PRC-portion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of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the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Trust-Framework will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be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published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as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a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clearly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defined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part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of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the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TF 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24000" lvl="1" indent="-324000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  <a:defRPr/>
            </a:pPr>
            <a:endParaRPr lang="de-DE" sz="16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24000" lvl="1" indent="-324000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WG </a:t>
            </a:r>
            <a:r>
              <a:rPr lang="en-US" sz="16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Policy Rules Document         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(Lead: Bert </a:t>
            </a:r>
            <a:r>
              <a:rPr lang="en-US" sz="1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Verdonk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81200" lvl="2" indent="-324000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Policy Rules updated to Version 23.06</a:t>
            </a:r>
          </a:p>
          <a:p>
            <a:pPr marL="781200" lvl="2" indent="-324000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PRD and L&amp;L Document combined and fully cross-referenced</a:t>
            </a:r>
          </a:p>
          <a:p>
            <a:pPr marL="781200" lvl="2" indent="-324000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Definition of regional and sector specific addenda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started</a:t>
            </a:r>
          </a:p>
          <a:p>
            <a:pPr marL="781200" lvl="2" indent="-324000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24000" lvl="1" indent="-324000">
              <a:lnSpc>
                <a:spcPct val="90000"/>
              </a:lnSpc>
              <a:buBlip>
                <a:blip r:embed="rId2"/>
              </a:buBlip>
              <a:defRPr/>
            </a:pPr>
            <a:r>
              <a:rPr lang="pl-PL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W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G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Levels&amp;Labels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  		(Lead Martine Gouriet)</a:t>
            </a:r>
          </a:p>
          <a:p>
            <a:pPr marL="781200" lvl="2" indent="-324000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Definitions complete for Version 23.06</a:t>
            </a:r>
          </a:p>
          <a:p>
            <a:pPr marL="781200" lvl="2" indent="-324000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Partners contracted detail work and CAB</a:t>
            </a:r>
          </a:p>
          <a:p>
            <a:pPr marL="781200" lvl="2" indent="-324000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L&amp;L Document integrated with PRD (s. below) </a:t>
            </a:r>
            <a:b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24000" lvl="1" indent="-324000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WG Compliance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			(Lead: Thomas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</a:rPr>
              <a:t>Niessen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</a:p>
          <a:p>
            <a:pPr marL="781200" lvl="2" indent="-324000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PRC’s part of the Trust Framework (TF) clearly delineated and to be published as Policy Rules Compliance Document (“PRCD”) in Version 23.06</a:t>
            </a:r>
            <a:b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The other two parts are the Architecture Document (AD) and the appropriate Schemata, both to be supplied by the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</a:rPr>
              <a:t>Techical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 Committee (TC)</a:t>
            </a:r>
          </a:p>
          <a:p>
            <a:pPr marL="781200" lvl="2" indent="-324000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PRCD is to be fully back-trackable to criteria and clauses of the PRLD and technology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</a:rPr>
              <a:t>independend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2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gefaltete Ecke 9">
            <a:extLst>
              <a:ext uri="{FF2B5EF4-FFF2-40B4-BE49-F238E27FC236}">
                <a16:creationId xmlns:a16="http://schemas.microsoft.com/office/drawing/2014/main" id="{E1FDA3EF-A037-7E92-AA1C-88B962C15E5B}"/>
              </a:ext>
            </a:extLst>
          </p:cNvPr>
          <p:cNvSpPr/>
          <p:nvPr/>
        </p:nvSpPr>
        <p:spPr>
          <a:xfrm>
            <a:off x="1714500" y="1094422"/>
            <a:ext cx="7629525" cy="4944429"/>
          </a:xfrm>
          <a:prstGeom prst="foldedCorner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945525" y="1429530"/>
            <a:ext cx="2452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2"/>
                </a:solidFill>
              </a:rPr>
              <a:t>PRLD</a:t>
            </a:r>
            <a:endParaRPr lang="de-DE" sz="3200" dirty="0">
              <a:solidFill>
                <a:schemeClr val="bg2"/>
              </a:solidFill>
            </a:endParaRPr>
          </a:p>
        </p:txBody>
      </p:sp>
      <p:sp>
        <p:nvSpPr>
          <p:cNvPr id="6" name="Rechteck: gefaltete Ecke 9">
            <a:extLst>
              <a:ext uri="{FF2B5EF4-FFF2-40B4-BE49-F238E27FC236}">
                <a16:creationId xmlns:a16="http://schemas.microsoft.com/office/drawing/2014/main" id="{E1FDA3EF-A037-7E92-AA1C-88B962C15E5B}"/>
              </a:ext>
            </a:extLst>
          </p:cNvPr>
          <p:cNvSpPr/>
          <p:nvPr/>
        </p:nvSpPr>
        <p:spPr>
          <a:xfrm>
            <a:off x="1987813" y="2001251"/>
            <a:ext cx="2072124" cy="3796045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  <a:p>
            <a:pPr algn="ctr"/>
            <a:r>
              <a:rPr lang="en-US" sz="3200" dirty="0" smtClean="0">
                <a:latin typeface="+mj-lt"/>
              </a:rPr>
              <a:t>PRD</a:t>
            </a:r>
          </a:p>
          <a:p>
            <a:pPr algn="ctr"/>
            <a:endParaRPr lang="en-US" sz="1200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P</a:t>
            </a:r>
            <a:r>
              <a:rPr lang="en-US" sz="1600" dirty="0" smtClean="0">
                <a:latin typeface="+mj-lt"/>
              </a:rPr>
              <a:t>olicy </a:t>
            </a:r>
            <a:r>
              <a:rPr lang="en-US" sz="1600" b="1" dirty="0" smtClean="0">
                <a:latin typeface="+mj-lt"/>
              </a:rPr>
              <a:t>R</a:t>
            </a:r>
            <a:r>
              <a:rPr lang="en-US" sz="1600" dirty="0" smtClean="0">
                <a:latin typeface="+mj-lt"/>
              </a:rPr>
              <a:t>ules </a:t>
            </a:r>
            <a:r>
              <a:rPr lang="en-US" sz="1600" b="1" dirty="0" smtClean="0">
                <a:latin typeface="+mj-lt"/>
              </a:rPr>
              <a:t>D</a:t>
            </a:r>
            <a:r>
              <a:rPr lang="en-US" sz="1600" dirty="0" smtClean="0">
                <a:latin typeface="+mj-lt"/>
              </a:rPr>
              <a:t>ocument</a:t>
            </a:r>
            <a:endParaRPr lang="en-US" sz="1600" dirty="0">
              <a:latin typeface="+mj-lt"/>
            </a:endParaRPr>
          </a:p>
        </p:txBody>
      </p:sp>
      <p:sp>
        <p:nvSpPr>
          <p:cNvPr id="7" name="Rechteck: gefaltete Ecke 9">
            <a:extLst>
              <a:ext uri="{FF2B5EF4-FFF2-40B4-BE49-F238E27FC236}">
                <a16:creationId xmlns:a16="http://schemas.microsoft.com/office/drawing/2014/main" id="{E1FDA3EF-A037-7E92-AA1C-88B962C15E5B}"/>
              </a:ext>
            </a:extLst>
          </p:cNvPr>
          <p:cNvSpPr/>
          <p:nvPr/>
        </p:nvSpPr>
        <p:spPr>
          <a:xfrm>
            <a:off x="4289815" y="2001249"/>
            <a:ext cx="2072124" cy="3796045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  <a:p>
            <a:pPr algn="ctr"/>
            <a:r>
              <a:rPr lang="en-US" sz="3200" dirty="0" smtClean="0">
                <a:latin typeface="+mj-lt"/>
              </a:rPr>
              <a:t>L&amp;L</a:t>
            </a:r>
          </a:p>
          <a:p>
            <a:pPr algn="ctr"/>
            <a:endParaRPr lang="en-US" sz="1200" dirty="0" smtClean="0">
              <a:latin typeface="+mj-lt"/>
            </a:endParaRPr>
          </a:p>
          <a:p>
            <a:pPr algn="ctr"/>
            <a:r>
              <a:rPr lang="en-US" sz="1600" b="1" dirty="0" err="1" smtClean="0">
                <a:latin typeface="+mj-lt"/>
              </a:rPr>
              <a:t>L</a:t>
            </a:r>
            <a:r>
              <a:rPr lang="en-US" sz="1600" dirty="0" err="1" smtClean="0">
                <a:latin typeface="+mj-lt"/>
              </a:rPr>
              <a:t>evels</a:t>
            </a:r>
            <a:r>
              <a:rPr lang="en-US" sz="1600" b="1" dirty="0" err="1" smtClean="0">
                <a:latin typeface="+mj-lt"/>
              </a:rPr>
              <a:t>&amp;L</a:t>
            </a:r>
            <a:r>
              <a:rPr lang="en-US" sz="1600" dirty="0" err="1" smtClean="0">
                <a:latin typeface="+mj-lt"/>
              </a:rPr>
              <a:t>abels</a:t>
            </a: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Document</a:t>
            </a:r>
            <a:endParaRPr lang="en-US" sz="1600" dirty="0">
              <a:latin typeface="+mj-lt"/>
            </a:endParaRPr>
          </a:p>
        </p:txBody>
      </p:sp>
      <p:sp>
        <p:nvSpPr>
          <p:cNvPr id="8" name="Rechteck: gefaltete Ecke 9">
            <a:extLst>
              <a:ext uri="{FF2B5EF4-FFF2-40B4-BE49-F238E27FC236}">
                <a16:creationId xmlns:a16="http://schemas.microsoft.com/office/drawing/2014/main" id="{E1FDA3EF-A037-7E92-AA1C-88B962C15E5B}"/>
              </a:ext>
            </a:extLst>
          </p:cNvPr>
          <p:cNvSpPr/>
          <p:nvPr/>
        </p:nvSpPr>
        <p:spPr>
          <a:xfrm>
            <a:off x="6591817" y="2001250"/>
            <a:ext cx="2072124" cy="3796045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  <a:p>
            <a:pPr algn="ctr"/>
            <a:r>
              <a:rPr lang="en-US" sz="3200" dirty="0" smtClean="0">
                <a:latin typeface="+mj-lt"/>
              </a:rPr>
              <a:t>PRCD</a:t>
            </a:r>
          </a:p>
          <a:p>
            <a:pPr algn="ctr"/>
            <a:endParaRPr lang="en-US" sz="1200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P</a:t>
            </a:r>
            <a:r>
              <a:rPr lang="en-US" sz="1600" dirty="0" smtClean="0">
                <a:latin typeface="+mj-lt"/>
              </a:rPr>
              <a:t>olicy </a:t>
            </a:r>
            <a:r>
              <a:rPr lang="en-US" sz="1600" b="1" dirty="0" smtClean="0">
                <a:latin typeface="+mj-lt"/>
              </a:rPr>
              <a:t>R</a:t>
            </a:r>
            <a:r>
              <a:rPr lang="en-US" sz="1600" dirty="0" smtClean="0">
                <a:latin typeface="+mj-lt"/>
              </a:rPr>
              <a:t>ules </a:t>
            </a:r>
            <a:r>
              <a:rPr lang="en-US" sz="1600" b="1" dirty="0" smtClean="0">
                <a:latin typeface="+mj-lt"/>
              </a:rPr>
              <a:t>C</a:t>
            </a:r>
            <a:r>
              <a:rPr lang="en-US" sz="1600" dirty="0" smtClean="0">
                <a:latin typeface="+mj-lt"/>
              </a:rPr>
              <a:t>ompliance </a:t>
            </a:r>
            <a:r>
              <a:rPr lang="en-US" sz="1600" b="1" dirty="0" smtClean="0">
                <a:latin typeface="+mj-lt"/>
              </a:rPr>
              <a:t>D</a:t>
            </a:r>
            <a:r>
              <a:rPr lang="en-US" sz="1600" dirty="0" smtClean="0">
                <a:latin typeface="+mj-lt"/>
              </a:rPr>
              <a:t>ocument</a:t>
            </a:r>
            <a:endParaRPr lang="en-US" sz="1600" dirty="0"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66778" y="1429530"/>
            <a:ext cx="4610100" cy="4499267"/>
          </a:xfrm>
          <a:prstGeom prst="rect">
            <a:avLst/>
          </a:prstGeom>
          <a:noFill/>
          <a:ln w="190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smtClean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A525392-9FBA-6D4B-F71A-1D276DD3C94A}"/>
              </a:ext>
            </a:extLst>
          </p:cNvPr>
          <p:cNvSpPr txBox="1">
            <a:spLocks/>
          </p:cNvSpPr>
          <p:nvPr/>
        </p:nvSpPr>
        <p:spPr>
          <a:xfrm>
            <a:off x="472317" y="351363"/>
            <a:ext cx="10423167" cy="522349"/>
          </a:xfrm>
          <a:prstGeom prst="rect">
            <a:avLst/>
          </a:prstGeom>
        </p:spPr>
        <p:txBody>
          <a:bodyPr lIns="0" tIns="0" rIns="90000" bIns="45000" anchor="ctr">
            <a:normAutofit/>
          </a:bodyPr>
          <a:lstStyle>
            <a:lvl1pPr marL="603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009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Policy </a:t>
            </a:r>
            <a:r>
              <a:rPr lang="pl-P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Committee: Structure and Documents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76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B5C289-511B-1D31-1FB7-DB3FDD31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Rules document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D237A-75B1-EE14-8CCF-9D644FAF8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en-GB" i="1" dirty="0"/>
              <a:t>The </a:t>
            </a:r>
            <a:r>
              <a:rPr lang="en-GB" b="1" i="1" dirty="0"/>
              <a:t>Policy Rules</a:t>
            </a:r>
            <a:r>
              <a:rPr lang="en-GB" i="1" dirty="0"/>
              <a:t> define </a:t>
            </a:r>
            <a:r>
              <a:rPr lang="en-GB" i="1" dirty="0">
                <a:solidFill>
                  <a:schemeClr val="accent2"/>
                </a:solidFill>
              </a:rPr>
              <a:t>high-level objectives </a:t>
            </a:r>
            <a:r>
              <a:rPr lang="en-GB" i="1" dirty="0"/>
              <a:t>safeguarding the added value and principles of the Gaia-X ecosystem</a:t>
            </a:r>
            <a:r>
              <a:rPr lang="en-GB" i="1" dirty="0" smtClean="0"/>
              <a:t>.</a:t>
            </a:r>
            <a:r>
              <a:rPr lang="en-GB" dirty="0" smtClean="0"/>
              <a:t>”</a:t>
            </a:r>
            <a:endParaRPr lang="en-GB" dirty="0"/>
          </a:p>
          <a:p>
            <a:r>
              <a:rPr lang="en-GB" dirty="0"/>
              <a:t>The </a:t>
            </a:r>
            <a:r>
              <a:rPr lang="en-GB" dirty="0">
                <a:solidFill>
                  <a:schemeClr val="accent2"/>
                </a:solidFill>
              </a:rPr>
              <a:t>high-level objectives </a:t>
            </a:r>
            <a:r>
              <a:rPr lang="en-GB" dirty="0"/>
              <a:t>are translated into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criteria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Some criteria are mandatory </a:t>
            </a:r>
            <a:r>
              <a:rPr lang="en-GB" dirty="0" smtClean="0"/>
              <a:t>	-&gt; </a:t>
            </a:r>
            <a:r>
              <a:rPr lang="en-GB" dirty="0"/>
              <a:t>Gaia-X Compliance</a:t>
            </a:r>
          </a:p>
          <a:p>
            <a:pPr lvl="1"/>
            <a:r>
              <a:rPr lang="en-GB" dirty="0"/>
              <a:t>Some criteria are optional </a:t>
            </a:r>
            <a:r>
              <a:rPr lang="en-GB" dirty="0" smtClean="0"/>
              <a:t>	-&gt; </a:t>
            </a:r>
            <a:r>
              <a:rPr lang="en-GB" dirty="0"/>
              <a:t>Gaia-X Label</a:t>
            </a:r>
          </a:p>
          <a:p>
            <a:pPr lvl="1"/>
            <a:endParaRPr lang="en-GB" dirty="0"/>
          </a:p>
          <a:p>
            <a:r>
              <a:rPr lang="en-GB" dirty="0" smtClean="0"/>
              <a:t>Key questions from candidates and members: </a:t>
            </a:r>
            <a:br>
              <a:rPr lang="en-GB" dirty="0" smtClean="0"/>
            </a:br>
            <a:r>
              <a:rPr lang="en-GB" i="1" dirty="0" smtClean="0"/>
              <a:t>“What do I have to fulfil to be GAIA-X compliant?”</a:t>
            </a:r>
            <a:br>
              <a:rPr lang="en-GB" i="1" dirty="0" smtClean="0"/>
            </a:br>
            <a:r>
              <a:rPr lang="en-GB" i="1" dirty="0" smtClean="0"/>
              <a:t>“How do I demonstrate that I am GAIA-X compliant?”</a:t>
            </a:r>
            <a:br>
              <a:rPr lang="en-GB" i="1" dirty="0" smtClean="0"/>
            </a:br>
            <a:r>
              <a:rPr lang="en-GB" i="1" dirty="0" smtClean="0"/>
              <a:t>“How do I get a Label?”</a:t>
            </a:r>
            <a:endParaRPr lang="en-GB" i="1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42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>
            <a:extLst>
              <a:ext uri="{FF2B5EF4-FFF2-40B4-BE49-F238E27FC236}">
                <a16:creationId xmlns:a16="http://schemas.microsoft.com/office/drawing/2014/main" id="{7157AA46-2306-E1E1-2F37-23F5BC8AD328}"/>
              </a:ext>
            </a:extLst>
          </p:cNvPr>
          <p:cNvSpPr/>
          <p:nvPr/>
        </p:nvSpPr>
        <p:spPr>
          <a:xfrm>
            <a:off x="3153448" y="3251615"/>
            <a:ext cx="4872161" cy="1901526"/>
          </a:xfrm>
          <a:prstGeom prst="rect">
            <a:avLst/>
          </a:prstGeom>
          <a:solidFill>
            <a:srgbClr val="E5E5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+mj-lt"/>
              </a:rPr>
              <a:t>Trust Framework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59E955-71B7-D648-9C2A-FBB347AF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627"/>
            <a:ext cx="8879074" cy="757619"/>
          </a:xfrm>
        </p:spPr>
        <p:txBody>
          <a:bodyPr/>
          <a:lstStyle/>
          <a:p>
            <a:r>
              <a:rPr lang="en-US" dirty="0" smtClean="0"/>
              <a:t>Trust </a:t>
            </a:r>
            <a:r>
              <a:rPr lang="en-US" dirty="0"/>
              <a:t>Framework Document Content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C141E1-5C97-9114-E331-C122D8F2F53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AFA0E-ECD2-4227-802D-66CF6CCFD769}" type="datetime4">
              <a:rPr lang="en-GB" smtClean="0"/>
              <a:pPr/>
              <a:t>26 June 2023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282867-9DCF-45F3-9624-080AC860BE4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Presentation title</a:t>
            </a:r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942094-A9D1-D1C4-EAD0-E0779BAC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E09-D06A-4765-B4D1-A70A5B2E5B6E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10" name="Rechteck: gefaltete Ecke 9">
            <a:extLst>
              <a:ext uri="{FF2B5EF4-FFF2-40B4-BE49-F238E27FC236}">
                <a16:creationId xmlns:a16="http://schemas.microsoft.com/office/drawing/2014/main" id="{E1FDA3EF-A037-7E92-AA1C-88B962C15E5B}"/>
              </a:ext>
            </a:extLst>
          </p:cNvPr>
          <p:cNvSpPr/>
          <p:nvPr/>
        </p:nvSpPr>
        <p:spPr>
          <a:xfrm>
            <a:off x="3549283" y="2050019"/>
            <a:ext cx="999197" cy="2004165"/>
          </a:xfrm>
          <a:prstGeom prst="foldedCorner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Policy Rules (PRD)</a:t>
            </a:r>
          </a:p>
          <a:p>
            <a:pPr algn="ctr"/>
            <a:endParaRPr lang="en-US" sz="1200" dirty="0">
              <a:latin typeface="+mj-lt"/>
            </a:endParaRPr>
          </a:p>
          <a:p>
            <a:pPr algn="ctr"/>
            <a:r>
              <a:rPr lang="en-US" sz="1200" dirty="0">
                <a:latin typeface="+mj-lt"/>
              </a:rPr>
              <a:t>Label Criteria</a:t>
            </a:r>
          </a:p>
          <a:p>
            <a:pPr algn="ctr"/>
            <a:r>
              <a:rPr lang="en-US" sz="1200" dirty="0">
                <a:latin typeface="+mj-lt"/>
              </a:rPr>
              <a:t>(PRLD)</a:t>
            </a:r>
          </a:p>
          <a:p>
            <a:pPr algn="ctr"/>
            <a:endParaRPr lang="en-US" sz="1200" dirty="0">
              <a:latin typeface="+mj-lt"/>
            </a:endParaRPr>
          </a:p>
          <a:p>
            <a:pPr algn="ctr"/>
            <a:r>
              <a:rPr lang="en-US" sz="1200" dirty="0">
                <a:latin typeface="+mj-lt"/>
              </a:rPr>
              <a:t>Compliance Document</a:t>
            </a:r>
          </a:p>
          <a:p>
            <a:pPr algn="ctr"/>
            <a:r>
              <a:rPr lang="en-US" sz="1200" dirty="0">
                <a:latin typeface="+mj-lt"/>
              </a:rPr>
              <a:t>(PRCD)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2D0EEC4-E440-C4D2-9573-1DFD8C72984C}"/>
              </a:ext>
            </a:extLst>
          </p:cNvPr>
          <p:cNvSpPr txBox="1"/>
          <p:nvPr/>
        </p:nvSpPr>
        <p:spPr>
          <a:xfrm>
            <a:off x="838200" y="2806591"/>
            <a:ext cx="1862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Policy </a:t>
            </a:r>
            <a:r>
              <a:rPr lang="en-US" sz="1400" i="1" dirty="0" smtClean="0"/>
              <a:t>Rules, </a:t>
            </a:r>
            <a:r>
              <a:rPr lang="en-US" sz="1400" i="1" dirty="0"/>
              <a:t>Label &amp; </a:t>
            </a:r>
            <a:r>
              <a:rPr lang="en-US" sz="1400" i="1" dirty="0" smtClean="0"/>
              <a:t>Compliance Document</a:t>
            </a:r>
            <a:endParaRPr lang="en-US" sz="1400" i="1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D597789-E30B-F337-796A-3F72E18DE2FE}"/>
              </a:ext>
            </a:extLst>
          </p:cNvPr>
          <p:cNvSpPr txBox="1"/>
          <p:nvPr/>
        </p:nvSpPr>
        <p:spPr>
          <a:xfrm>
            <a:off x="3142896" y="4108115"/>
            <a:ext cx="1811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High Level Objectives </a:t>
            </a:r>
          </a:p>
          <a:p>
            <a:pPr algn="ctr"/>
            <a:r>
              <a:rPr lang="en-US" sz="1400" dirty="0" smtClean="0"/>
              <a:t>Criteria and Attributes</a:t>
            </a:r>
            <a:endParaRPr lang="en-US" sz="1400" dirty="0"/>
          </a:p>
        </p:txBody>
      </p:sp>
      <p:sp>
        <p:nvSpPr>
          <p:cNvPr id="28" name="Rechteck: gefaltete Ecke 27">
            <a:extLst>
              <a:ext uri="{FF2B5EF4-FFF2-40B4-BE49-F238E27FC236}">
                <a16:creationId xmlns:a16="http://schemas.microsoft.com/office/drawing/2014/main" id="{658A8381-51F3-DABA-4DEC-8B780C34C1C4}"/>
              </a:ext>
            </a:extLst>
          </p:cNvPr>
          <p:cNvSpPr/>
          <p:nvPr/>
        </p:nvSpPr>
        <p:spPr>
          <a:xfrm>
            <a:off x="6652372" y="2019954"/>
            <a:ext cx="999197" cy="2004164"/>
          </a:xfrm>
          <a:prstGeom prst="foldedCorner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  <a:p>
            <a:pPr algn="ctr"/>
            <a:r>
              <a:rPr lang="en-US" sz="1200" dirty="0">
                <a:latin typeface="+mj-lt"/>
              </a:rPr>
              <a:t>Gaia-X </a:t>
            </a:r>
          </a:p>
          <a:p>
            <a:pPr algn="ctr"/>
            <a:r>
              <a:rPr lang="en-US" sz="1200" dirty="0">
                <a:latin typeface="+mj-lt"/>
              </a:rPr>
              <a:t>Credentials</a:t>
            </a:r>
          </a:p>
          <a:p>
            <a:pPr algn="ctr"/>
            <a:r>
              <a:rPr lang="en-US" sz="1200" dirty="0">
                <a:latin typeface="+mj-lt"/>
              </a:rPr>
              <a:t>Operating</a:t>
            </a:r>
            <a:br>
              <a:rPr lang="en-US" sz="1200" dirty="0">
                <a:latin typeface="+mj-lt"/>
              </a:rPr>
            </a:br>
            <a:r>
              <a:rPr lang="en-US" sz="1200" dirty="0" smtClean="0">
                <a:latin typeface="+mj-lt"/>
              </a:rPr>
              <a:t>Model</a:t>
            </a:r>
          </a:p>
          <a:p>
            <a:pPr algn="ctr"/>
            <a:endParaRPr lang="en-US" sz="1200" dirty="0">
              <a:latin typeface="+mj-lt"/>
            </a:endParaRPr>
          </a:p>
          <a:p>
            <a:pPr algn="ctr"/>
            <a:endParaRPr lang="en-US" sz="1200" dirty="0" smtClean="0">
              <a:latin typeface="+mj-lt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476C867-E6C2-1999-2209-E5DDC9043ACE}"/>
              </a:ext>
            </a:extLst>
          </p:cNvPr>
          <p:cNvSpPr txBox="1"/>
          <p:nvPr/>
        </p:nvSpPr>
        <p:spPr>
          <a:xfrm>
            <a:off x="8615253" y="2809261"/>
            <a:ext cx="115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Architecture Document</a:t>
            </a:r>
          </a:p>
        </p:txBody>
      </p:sp>
      <p:sp>
        <p:nvSpPr>
          <p:cNvPr id="30" name="Geschweifte Klammer links 29">
            <a:extLst>
              <a:ext uri="{FF2B5EF4-FFF2-40B4-BE49-F238E27FC236}">
                <a16:creationId xmlns:a16="http://schemas.microsoft.com/office/drawing/2014/main" id="{D8984704-24CF-DD0A-EA18-3027D8628FBE}"/>
              </a:ext>
            </a:extLst>
          </p:cNvPr>
          <p:cNvSpPr/>
          <p:nvPr/>
        </p:nvSpPr>
        <p:spPr>
          <a:xfrm rot="10800000">
            <a:off x="8274580" y="2022626"/>
            <a:ext cx="256086" cy="2004162"/>
          </a:xfrm>
          <a:prstGeom prst="leftBrace">
            <a:avLst>
              <a:gd name="adj1" fmla="val 84083"/>
              <a:gd name="adj2" fmla="val 507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CEEA3B1-E20F-F000-E287-DE809CB208B6}"/>
              </a:ext>
            </a:extLst>
          </p:cNvPr>
          <p:cNvSpPr txBox="1"/>
          <p:nvPr/>
        </p:nvSpPr>
        <p:spPr>
          <a:xfrm>
            <a:off x="6362590" y="4129848"/>
            <a:ext cx="166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Roles, Process</a:t>
            </a:r>
            <a:endParaRPr lang="en-US" sz="1400" dirty="0">
              <a:latin typeface="+mj-lt"/>
            </a:endParaRPr>
          </a:p>
          <a:p>
            <a:pPr algn="ctr"/>
            <a:r>
              <a:rPr lang="en-US" sz="1400" dirty="0" smtClean="0">
                <a:latin typeface="+mj-lt"/>
              </a:rPr>
              <a:t> Technical Standards</a:t>
            </a:r>
            <a:endParaRPr lang="en-US" sz="1400" dirty="0">
              <a:latin typeface="+mj-lt"/>
            </a:endParaRPr>
          </a:p>
        </p:txBody>
      </p:sp>
      <p:sp>
        <p:nvSpPr>
          <p:cNvPr id="41" name="Rechteck: gefaltete Ecke 40">
            <a:extLst>
              <a:ext uri="{FF2B5EF4-FFF2-40B4-BE49-F238E27FC236}">
                <a16:creationId xmlns:a16="http://schemas.microsoft.com/office/drawing/2014/main" id="{007F7970-62C9-CBAB-659C-2D4CDBA892C0}"/>
              </a:ext>
            </a:extLst>
          </p:cNvPr>
          <p:cNvSpPr/>
          <p:nvPr/>
        </p:nvSpPr>
        <p:spPr>
          <a:xfrm>
            <a:off x="5141044" y="2019954"/>
            <a:ext cx="999197" cy="2004165"/>
          </a:xfrm>
          <a:prstGeom prst="foldedCorner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Schema</a:t>
            </a:r>
          </a:p>
          <a:p>
            <a:pPr algn="ctr"/>
            <a:r>
              <a:rPr lang="en-US" sz="1200" dirty="0">
                <a:latin typeface="+mj-lt"/>
              </a:rPr>
              <a:t>(Attribute, Cardinality, …)</a:t>
            </a:r>
          </a:p>
        </p:txBody>
      </p:sp>
      <p:sp>
        <p:nvSpPr>
          <p:cNvPr id="47" name="Geschweifte Klammer links 29">
            <a:extLst>
              <a:ext uri="{FF2B5EF4-FFF2-40B4-BE49-F238E27FC236}">
                <a16:creationId xmlns:a16="http://schemas.microsoft.com/office/drawing/2014/main" id="{49F81B71-D485-4DE6-8CFB-AF46C87D2142}"/>
              </a:ext>
            </a:extLst>
          </p:cNvPr>
          <p:cNvSpPr/>
          <p:nvPr/>
        </p:nvSpPr>
        <p:spPr>
          <a:xfrm>
            <a:off x="2700633" y="2050019"/>
            <a:ext cx="256086" cy="1990860"/>
          </a:xfrm>
          <a:prstGeom prst="leftBrace">
            <a:avLst>
              <a:gd name="adj1" fmla="val 84083"/>
              <a:gd name="adj2" fmla="val 507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D1BD6FC-1155-D6DC-1C37-38B2D5292DEF}"/>
              </a:ext>
            </a:extLst>
          </p:cNvPr>
          <p:cNvCxnSpPr/>
          <p:nvPr/>
        </p:nvCxnSpPr>
        <p:spPr>
          <a:xfrm>
            <a:off x="3549283" y="3251615"/>
            <a:ext cx="99919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3621342" y="1350454"/>
            <a:ext cx="8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PRC</a:t>
            </a:r>
            <a:endParaRPr lang="de-DE" sz="2400" dirty="0"/>
          </a:p>
        </p:txBody>
      </p:sp>
      <p:sp>
        <p:nvSpPr>
          <p:cNvPr id="25" name="Textfeld 24"/>
          <p:cNvSpPr txBox="1"/>
          <p:nvPr/>
        </p:nvSpPr>
        <p:spPr>
          <a:xfrm>
            <a:off x="5977060" y="1315345"/>
            <a:ext cx="8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TC</a:t>
            </a:r>
            <a:endParaRPr lang="de-DE" sz="2400" dirty="0"/>
          </a:p>
        </p:txBody>
      </p:sp>
      <p:sp>
        <p:nvSpPr>
          <p:cNvPr id="27" name="Geschweifte Klammer links 26">
            <a:extLst>
              <a:ext uri="{FF2B5EF4-FFF2-40B4-BE49-F238E27FC236}">
                <a16:creationId xmlns:a16="http://schemas.microsoft.com/office/drawing/2014/main" id="{D8984704-24CF-DD0A-EA18-3027D8628FBE}"/>
              </a:ext>
            </a:extLst>
          </p:cNvPr>
          <p:cNvSpPr/>
          <p:nvPr/>
        </p:nvSpPr>
        <p:spPr>
          <a:xfrm rot="5400000">
            <a:off x="6296322" y="837961"/>
            <a:ext cx="256086" cy="2004162"/>
          </a:xfrm>
          <a:prstGeom prst="leftBrace">
            <a:avLst>
              <a:gd name="adj1" fmla="val 84083"/>
              <a:gd name="adj2" fmla="val 507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CEEA3B1-E20F-F000-E287-DE809CB208B6}"/>
              </a:ext>
            </a:extLst>
          </p:cNvPr>
          <p:cNvSpPr txBox="1"/>
          <p:nvPr/>
        </p:nvSpPr>
        <p:spPr>
          <a:xfrm>
            <a:off x="5094695" y="4108115"/>
            <a:ext cx="1092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Logical and </a:t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Admin. Flow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06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41626" y="4456784"/>
            <a:ext cx="65366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(Basic) Compliance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99068" y="3988699"/>
            <a:ext cx="422171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Level 1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419945" y="3520614"/>
            <a:ext cx="337996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Level 2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701140" y="3052529"/>
            <a:ext cx="2817570" cy="369332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2"/>
                </a:solidFill>
              </a:rPr>
              <a:t>Level 3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795657" y="2492828"/>
            <a:ext cx="17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 smtClean="0"/>
              <a:t>Criteria</a:t>
            </a:r>
            <a:endParaRPr lang="de-DE" u="sng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9971314" y="2492828"/>
            <a:ext cx="17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 smtClean="0"/>
              <a:t>Certification</a:t>
            </a:r>
            <a:endParaRPr lang="de-DE" u="sng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8795656" y="4456784"/>
            <a:ext cx="17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Most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795655" y="3052529"/>
            <a:ext cx="17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971314" y="4456784"/>
            <a:ext cx="17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Self</a:t>
            </a:r>
            <a:endParaRPr lang="de-DE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9971314" y="3052529"/>
            <a:ext cx="194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CAB / 3rd Party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CB5C289-511B-1D31-1FB7-DB3FDD3132ED}"/>
              </a:ext>
            </a:extLst>
          </p:cNvPr>
          <p:cNvSpPr txBox="1">
            <a:spLocks/>
          </p:cNvSpPr>
          <p:nvPr/>
        </p:nvSpPr>
        <p:spPr>
          <a:xfrm>
            <a:off x="515938" y="453851"/>
            <a:ext cx="7759382" cy="7576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1"/>
                </a:solidFill>
              </a:rPr>
              <a:t>Compliance  and  </a:t>
            </a:r>
            <a:r>
              <a:rPr lang="en-GB" dirty="0" err="1" smtClean="0">
                <a:solidFill>
                  <a:schemeClr val="accent1"/>
                </a:solidFill>
              </a:rPr>
              <a:t>Levels&amp;Labels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9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297" y="673063"/>
            <a:ext cx="6962503" cy="546137"/>
          </a:xfrm>
        </p:spPr>
        <p:txBody>
          <a:bodyPr/>
          <a:lstStyle/>
          <a:p>
            <a:r>
              <a:rPr lang="de-DE" sz="4000" dirty="0" err="1" smtClean="0">
                <a:solidFill>
                  <a:schemeClr val="accent1"/>
                </a:solidFill>
              </a:rPr>
              <a:t>Example</a:t>
            </a:r>
            <a:r>
              <a:rPr lang="de-DE" sz="4000" dirty="0" smtClean="0">
                <a:solidFill>
                  <a:schemeClr val="accent1"/>
                </a:solidFill>
              </a:rPr>
              <a:t> </a:t>
            </a:r>
            <a:r>
              <a:rPr lang="de-DE" sz="4000" dirty="0" err="1" smtClean="0">
                <a:solidFill>
                  <a:schemeClr val="accent1"/>
                </a:solidFill>
              </a:rPr>
              <a:t>from</a:t>
            </a:r>
            <a:r>
              <a:rPr lang="de-DE" sz="4000" dirty="0" smtClean="0">
                <a:solidFill>
                  <a:schemeClr val="accent1"/>
                </a:solidFill>
              </a:rPr>
              <a:t> PRCD </a:t>
            </a:r>
            <a:endParaRPr lang="de-DE" sz="4000" dirty="0">
              <a:solidFill>
                <a:schemeClr val="accent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" y="1459918"/>
            <a:ext cx="12056198" cy="44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90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aia-x">
      <a:dk1>
        <a:srgbClr val="000000"/>
      </a:dk1>
      <a:lt1>
        <a:srgbClr val="FFFFFF"/>
      </a:lt1>
      <a:dk2>
        <a:srgbClr val="000094"/>
      </a:dk2>
      <a:lt2>
        <a:srgbClr val="FFFFFF"/>
      </a:lt2>
      <a:accent1>
        <a:srgbClr val="000094"/>
      </a:accent1>
      <a:accent2>
        <a:srgbClr val="B900FF"/>
      </a:accent2>
      <a:accent3>
        <a:srgbClr val="46DAFF"/>
      </a:accent3>
      <a:accent4>
        <a:srgbClr val="4757F1"/>
      </a:accent4>
      <a:accent5>
        <a:srgbClr val="BFBFBF"/>
      </a:accent5>
      <a:accent6>
        <a:srgbClr val="7F7F7F"/>
      </a:accent6>
      <a:hlink>
        <a:srgbClr val="4757F1"/>
      </a:hlink>
      <a:folHlink>
        <a:srgbClr val="B900FF"/>
      </a:folHlink>
    </a:clrScheme>
    <a:fontScheme name="gaia-x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fa22782-d891-4501-aedb-922ae47ec646">
      <UserInfo>
        <DisplayName>Francesca  Nista</DisplayName>
        <AccountId>19</AccountId>
        <AccountType/>
      </UserInfo>
      <UserInfo>
        <DisplayName>Francesco Bonfiglio</DisplayName>
        <AccountId>48</AccountId>
        <AccountType/>
      </UserInfo>
      <UserInfo>
        <DisplayName>Alberto Curatolo</DisplayName>
        <AccountId>12</AccountId>
        <AccountType/>
      </UserInfo>
      <UserInfo>
        <DisplayName>Cosmina Gantner</DisplayName>
        <AccountId>17</AccountId>
        <AccountType/>
      </UserInfo>
      <UserInfo>
        <DisplayName>Roland Fadrany</DisplayName>
        <AccountId>28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DD68CC9371141BB07ACC715B641EC" ma:contentTypeVersion="5" ma:contentTypeDescription="Create a new document." ma:contentTypeScope="" ma:versionID="805f06ac80cefe4a9bec50499a063a36">
  <xsd:schema xmlns:xsd="http://www.w3.org/2001/XMLSchema" xmlns:xs="http://www.w3.org/2001/XMLSchema" xmlns:p="http://schemas.microsoft.com/office/2006/metadata/properties" xmlns:ns2="d352aa50-2e60-4622-aba2-3fbe3608b459" xmlns:ns3="2fa22782-d891-4501-aedb-922ae47ec646" targetNamespace="http://schemas.microsoft.com/office/2006/metadata/properties" ma:root="true" ma:fieldsID="6f8ab5ec700444b28ca65094a4d5ce75" ns2:_="" ns3:_="">
    <xsd:import namespace="d352aa50-2e60-4622-aba2-3fbe3608b459"/>
    <xsd:import namespace="2fa22782-d891-4501-aedb-922ae47ec6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2aa50-2e60-4622-aba2-3fbe3608b4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22782-d891-4501-aedb-922ae47ec64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A52513-BAC3-4DB7-9E4A-593127B56A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6B523D-20DD-4C57-BD36-51DE44C0FAD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2fa22782-d891-4501-aedb-922ae47ec646"/>
    <ds:schemaRef ds:uri="d352aa50-2e60-4622-aba2-3fbe3608b45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2529FE-97CD-449A-8DBF-9B3591DE0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52aa50-2e60-4622-aba2-3fbe3608b459"/>
    <ds:schemaRef ds:uri="2fa22782-d891-4501-aedb-922ae47ec6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Office PowerPoint</Application>
  <PresentationFormat>Breitbild</PresentationFormat>
  <Paragraphs>82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</vt:lpstr>
      <vt:lpstr> Gaia-X Policy Rules Committee</vt:lpstr>
      <vt:lpstr>PowerPoint-Präsentation</vt:lpstr>
      <vt:lpstr>PowerPoint-Präsentation</vt:lpstr>
      <vt:lpstr>PowerPoint-Präsentation</vt:lpstr>
      <vt:lpstr>Policy Rules document</vt:lpstr>
      <vt:lpstr>Trust Framework Document Content</vt:lpstr>
      <vt:lpstr>PowerPoint-Präsentation</vt:lpstr>
      <vt:lpstr>Example from PRCD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Francesco.Bonfiglio@gaia-x.eu</dc:creator>
  <cp:lastModifiedBy>Eichhorn, Ulrich, Dr. (K-IDM)</cp:lastModifiedBy>
  <cp:revision>155</cp:revision>
  <dcterms:created xsi:type="dcterms:W3CDTF">2021-02-23T10:21:54Z</dcterms:created>
  <dcterms:modified xsi:type="dcterms:W3CDTF">2023-06-26T10:09:57Z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0x010100B0CDD68CC9371141BB07ACC715B641EC</vt:lpwstr>
  </property>
  <property fmtid="{D5CDD505-2E9C-101B-9397-08002B2CF9AE}" pid="3" name="_dlc_DocIdItemGuid">
    <vt:lpwstr>a494ab32-5b06-4a13-a810-aab46836bd91</vt:lpwstr>
  </property>
  <property fmtid="{D5CDD505-2E9C-101B-9397-08002B2CF9AE}" pid="4" name="MSIP_Label_b1c9b508-7c6e-42bd-bedf-808292653d6c_Enabled">
    <vt:lpwstr>true</vt:lpwstr>
  </property>
  <property fmtid="{D5CDD505-2E9C-101B-9397-08002B2CF9AE}" pid="5" name="MSIP_Label_b1c9b508-7c6e-42bd-bedf-808292653d6c_SetDate">
    <vt:lpwstr>2023-06-26T10:09:35Z</vt:lpwstr>
  </property>
  <property fmtid="{D5CDD505-2E9C-101B-9397-08002B2CF9AE}" pid="6" name="MSIP_Label_b1c9b508-7c6e-42bd-bedf-808292653d6c_Method">
    <vt:lpwstr>Standard</vt:lpwstr>
  </property>
  <property fmtid="{D5CDD505-2E9C-101B-9397-08002B2CF9AE}" pid="7" name="MSIP_Label_b1c9b508-7c6e-42bd-bedf-808292653d6c_Name">
    <vt:lpwstr>b1c9b508-7c6e-42bd-bedf-808292653d6c</vt:lpwstr>
  </property>
  <property fmtid="{D5CDD505-2E9C-101B-9397-08002B2CF9AE}" pid="8" name="MSIP_Label_b1c9b508-7c6e-42bd-bedf-808292653d6c_SiteId">
    <vt:lpwstr>2882be50-2012-4d88-ac86-544124e120c8</vt:lpwstr>
  </property>
  <property fmtid="{D5CDD505-2E9C-101B-9397-08002B2CF9AE}" pid="9" name="MSIP_Label_b1c9b508-7c6e-42bd-bedf-808292653d6c_ActionId">
    <vt:lpwstr>8d5ab622-26ec-4423-8fe6-b9645ffe068b</vt:lpwstr>
  </property>
  <property fmtid="{D5CDD505-2E9C-101B-9397-08002B2CF9AE}" pid="10" name="MSIP_Label_b1c9b508-7c6e-42bd-bedf-808292653d6c_ContentBits">
    <vt:lpwstr>3</vt:lpwstr>
  </property>
</Properties>
</file>